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60" r:id="rId2"/>
    <p:sldId id="258" r:id="rId3"/>
    <p:sldId id="259" r:id="rId4"/>
    <p:sldId id="261" r:id="rId5"/>
    <p:sldId id="262" r:id="rId6"/>
    <p:sldId id="263" r:id="rId7"/>
    <p:sldId id="265" r:id="rId8"/>
    <p:sldId id="264" r:id="rId9"/>
    <p:sldId id="26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A30"/>
    <a:srgbClr val="F5F1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857"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8128CC-BAE6-453D-8795-CD1C7EAFF9E2}" type="datetimeFigureOut">
              <a:rPr lang="en-US" smtClean="0"/>
              <a:t>10/14/2026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D895D7-CBE0-492B-A274-5239E7A1B8B9}" type="slidenum">
              <a:rPr lang="en-US" smtClean="0"/>
              <a:t>‹#›</a:t>
            </a:fld>
            <a:endParaRPr lang="en-US"/>
          </a:p>
        </p:txBody>
      </p:sp>
    </p:spTree>
    <p:extLst>
      <p:ext uri="{BB962C8B-B14F-4D97-AF65-F5344CB8AC3E}">
        <p14:creationId xmlns:p14="http://schemas.microsoft.com/office/powerpoint/2010/main" val="952221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A3C33-7BFE-6977-06C3-07A95C7547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0AAE3-8881-3139-5340-CBDDB56B70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83B3E3-2BC9-5677-0739-986B1BDD25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03A377-5346-268A-A354-9BD38CA94688}"/>
              </a:ext>
            </a:extLst>
          </p:cNvPr>
          <p:cNvSpPr>
            <a:spLocks noGrp="1"/>
          </p:cNvSpPr>
          <p:nvPr>
            <p:ph type="sldNum" sz="quarter" idx="5"/>
          </p:nvPr>
        </p:nvSpPr>
        <p:spPr/>
        <p:txBody>
          <a:bodyPr/>
          <a:lstStyle/>
          <a:p>
            <a:fld id="{E5D895D7-CBE0-492B-A274-5239E7A1B8B9}" type="slidenum">
              <a:rPr lang="en-US" smtClean="0"/>
              <a:t>2</a:t>
            </a:fld>
            <a:endParaRPr lang="en-US"/>
          </a:p>
        </p:txBody>
      </p:sp>
    </p:spTree>
    <p:extLst>
      <p:ext uri="{BB962C8B-B14F-4D97-AF65-F5344CB8AC3E}">
        <p14:creationId xmlns:p14="http://schemas.microsoft.com/office/powerpoint/2010/main" val="3076739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B37EE-A966-1A34-976F-ED648D7B2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66A5F1-004E-1DE3-4B64-CCAFDFF95C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AFD34-57E1-9A73-4601-3EE5BE202A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DC77BF-94E3-DD2A-E177-CB288CB6F3FA}"/>
              </a:ext>
            </a:extLst>
          </p:cNvPr>
          <p:cNvSpPr>
            <a:spLocks noGrp="1"/>
          </p:cNvSpPr>
          <p:nvPr>
            <p:ph type="sldNum" sz="quarter" idx="5"/>
          </p:nvPr>
        </p:nvSpPr>
        <p:spPr/>
        <p:txBody>
          <a:bodyPr/>
          <a:lstStyle/>
          <a:p>
            <a:fld id="{E5D895D7-CBE0-492B-A274-5239E7A1B8B9}" type="slidenum">
              <a:rPr lang="en-US" smtClean="0"/>
              <a:t>3</a:t>
            </a:fld>
            <a:endParaRPr lang="en-US"/>
          </a:p>
        </p:txBody>
      </p:sp>
    </p:spTree>
    <p:extLst>
      <p:ext uri="{BB962C8B-B14F-4D97-AF65-F5344CB8AC3E}">
        <p14:creationId xmlns:p14="http://schemas.microsoft.com/office/powerpoint/2010/main" val="560794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0A66B-B265-E001-252E-8980533A8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6309A-69F2-9436-0D6A-3596E063A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B89D5B-8B80-C1B2-D175-0A9F7B28487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BBB9AA-DE59-592E-1FD9-E602FADBD45A}"/>
              </a:ext>
            </a:extLst>
          </p:cNvPr>
          <p:cNvSpPr>
            <a:spLocks noGrp="1"/>
          </p:cNvSpPr>
          <p:nvPr>
            <p:ph type="sldNum" sz="quarter" idx="5"/>
          </p:nvPr>
        </p:nvSpPr>
        <p:spPr/>
        <p:txBody>
          <a:bodyPr/>
          <a:lstStyle/>
          <a:p>
            <a:fld id="{E5D895D7-CBE0-492B-A274-5239E7A1B8B9}" type="slidenum">
              <a:rPr lang="en-US" smtClean="0"/>
              <a:t>4</a:t>
            </a:fld>
            <a:endParaRPr lang="en-US"/>
          </a:p>
        </p:txBody>
      </p:sp>
    </p:spTree>
    <p:extLst>
      <p:ext uri="{BB962C8B-B14F-4D97-AF65-F5344CB8AC3E}">
        <p14:creationId xmlns:p14="http://schemas.microsoft.com/office/powerpoint/2010/main" val="2870105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7CF04-1452-6F39-DAE3-D7A504991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AF6EC8-94B3-1D34-89D3-B5A604AB40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EEDF5-4FE7-6DDF-0C75-BAE83F38E2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145DE2-8701-527D-592D-074216C34A33}"/>
              </a:ext>
            </a:extLst>
          </p:cNvPr>
          <p:cNvSpPr>
            <a:spLocks noGrp="1"/>
          </p:cNvSpPr>
          <p:nvPr>
            <p:ph type="sldNum" sz="quarter" idx="5"/>
          </p:nvPr>
        </p:nvSpPr>
        <p:spPr/>
        <p:txBody>
          <a:bodyPr/>
          <a:lstStyle/>
          <a:p>
            <a:fld id="{E5D895D7-CBE0-492B-A274-5239E7A1B8B9}" type="slidenum">
              <a:rPr lang="en-US" smtClean="0"/>
              <a:t>5</a:t>
            </a:fld>
            <a:endParaRPr lang="en-US"/>
          </a:p>
        </p:txBody>
      </p:sp>
    </p:spTree>
    <p:extLst>
      <p:ext uri="{BB962C8B-B14F-4D97-AF65-F5344CB8AC3E}">
        <p14:creationId xmlns:p14="http://schemas.microsoft.com/office/powerpoint/2010/main" val="33185483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63796-E9D4-C6C6-6C51-A7B0C73F96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F66235-CA0C-DA69-D24B-1BB66B8E82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002B05-7237-6C55-F635-C53DB991EB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E6CF1F-6154-4F0B-2A81-12EA85731297}"/>
              </a:ext>
            </a:extLst>
          </p:cNvPr>
          <p:cNvSpPr>
            <a:spLocks noGrp="1"/>
          </p:cNvSpPr>
          <p:nvPr>
            <p:ph type="sldNum" sz="quarter" idx="5"/>
          </p:nvPr>
        </p:nvSpPr>
        <p:spPr/>
        <p:txBody>
          <a:bodyPr/>
          <a:lstStyle/>
          <a:p>
            <a:fld id="{E5D895D7-CBE0-492B-A274-5239E7A1B8B9}" type="slidenum">
              <a:rPr lang="en-US" smtClean="0"/>
              <a:t>6</a:t>
            </a:fld>
            <a:endParaRPr lang="en-US"/>
          </a:p>
        </p:txBody>
      </p:sp>
    </p:spTree>
    <p:extLst>
      <p:ext uri="{BB962C8B-B14F-4D97-AF65-F5344CB8AC3E}">
        <p14:creationId xmlns:p14="http://schemas.microsoft.com/office/powerpoint/2010/main" val="2445697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89E6B-72E8-C7AE-A63D-3AB105F2DA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7750F8-198B-07D6-109D-784C681F6F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69A678-5F19-BD8E-AD8F-E3CDCD7F5D7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432CE3-7D2D-50F5-73D2-58EBE3A0CFDA}"/>
              </a:ext>
            </a:extLst>
          </p:cNvPr>
          <p:cNvSpPr>
            <a:spLocks noGrp="1"/>
          </p:cNvSpPr>
          <p:nvPr>
            <p:ph type="sldNum" sz="quarter" idx="5"/>
          </p:nvPr>
        </p:nvSpPr>
        <p:spPr/>
        <p:txBody>
          <a:bodyPr/>
          <a:lstStyle/>
          <a:p>
            <a:fld id="{E5D895D7-CBE0-492B-A274-5239E7A1B8B9}" type="slidenum">
              <a:rPr lang="en-US" smtClean="0"/>
              <a:t>7</a:t>
            </a:fld>
            <a:endParaRPr lang="en-US"/>
          </a:p>
        </p:txBody>
      </p:sp>
    </p:spTree>
    <p:extLst>
      <p:ext uri="{BB962C8B-B14F-4D97-AF65-F5344CB8AC3E}">
        <p14:creationId xmlns:p14="http://schemas.microsoft.com/office/powerpoint/2010/main" val="2821649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76C47-673C-A360-D573-9363854E89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E2851-0E44-A21C-DF19-E2E0F7BBA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4F46A9-4F16-31AD-9593-FA48900944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C371C1-E616-1F12-E308-D86BA901C814}"/>
              </a:ext>
            </a:extLst>
          </p:cNvPr>
          <p:cNvSpPr>
            <a:spLocks noGrp="1"/>
          </p:cNvSpPr>
          <p:nvPr>
            <p:ph type="sldNum" sz="quarter" idx="5"/>
          </p:nvPr>
        </p:nvSpPr>
        <p:spPr/>
        <p:txBody>
          <a:bodyPr/>
          <a:lstStyle/>
          <a:p>
            <a:fld id="{E5D895D7-CBE0-492B-A274-5239E7A1B8B9}" type="slidenum">
              <a:rPr lang="en-US" smtClean="0"/>
              <a:t>8</a:t>
            </a:fld>
            <a:endParaRPr lang="en-US"/>
          </a:p>
        </p:txBody>
      </p:sp>
    </p:spTree>
    <p:extLst>
      <p:ext uri="{BB962C8B-B14F-4D97-AF65-F5344CB8AC3E}">
        <p14:creationId xmlns:p14="http://schemas.microsoft.com/office/powerpoint/2010/main" val="1701069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49C96D-CB72-4FDA-8223-75A043230069}"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4170169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49C96D-CB72-4FDA-8223-75A043230069}"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2663606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49C96D-CB72-4FDA-8223-75A043230069}"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88782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49C96D-CB72-4FDA-8223-75A043230069}"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42316086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49C96D-CB72-4FDA-8223-75A043230069}"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2779817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49C96D-CB72-4FDA-8223-75A043230069}"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907217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49C96D-CB72-4FDA-8223-75A043230069}"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615987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49C96D-CB72-4FDA-8223-75A043230069}"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2345091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49C96D-CB72-4FDA-8223-75A043230069}"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1628545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49C96D-CB72-4FDA-8223-75A043230069}"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506703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49C96D-CB72-4FDA-8223-75A043230069}"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B4BD53-07AF-4BA5-95CC-C2FC47FD9351}" type="slidenum">
              <a:rPr lang="en-US" smtClean="0"/>
              <a:t>‹#›</a:t>
            </a:fld>
            <a:endParaRPr lang="en-US"/>
          </a:p>
        </p:txBody>
      </p:sp>
    </p:spTree>
    <p:extLst>
      <p:ext uri="{BB962C8B-B14F-4D97-AF65-F5344CB8AC3E}">
        <p14:creationId xmlns:p14="http://schemas.microsoft.com/office/powerpoint/2010/main" val="3362699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49C96D-CB72-4FDA-8223-75A043230069}" type="datetimeFigureOut">
              <a:rPr lang="en-US" smtClean="0"/>
              <a:t>10/14/2026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4BD53-07AF-4BA5-95CC-C2FC47FD9351}" type="slidenum">
              <a:rPr lang="en-US" smtClean="0"/>
              <a:t>‹#›</a:t>
            </a:fld>
            <a:endParaRPr lang="en-US"/>
          </a:p>
        </p:txBody>
      </p:sp>
    </p:spTree>
    <p:extLst>
      <p:ext uri="{BB962C8B-B14F-4D97-AF65-F5344CB8AC3E}">
        <p14:creationId xmlns:p14="http://schemas.microsoft.com/office/powerpoint/2010/main" val="36910392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1.png"/><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notesSlide" Target="../notesSlides/notesSlide4.xml"/><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1.png"/><Relationship Id="rId5" Type="http://schemas.openxmlformats.org/officeDocument/2006/relationships/notesSlide" Target="../notesSlides/notesSlide5.xml"/><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6.xml"/><Relationship Id="rId6" Type="http://schemas.openxmlformats.org/officeDocument/2006/relationships/image" Target="../media/image1.png"/><Relationship Id="rId5" Type="http://schemas.openxmlformats.org/officeDocument/2006/relationships/notesSlide" Target="../notesSlides/notesSlide6.xml"/><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7.xml"/><Relationship Id="rId6" Type="http://schemas.openxmlformats.org/officeDocument/2006/relationships/image" Target="../media/image1.png"/><Relationship Id="rId5" Type="http://schemas.openxmlformats.org/officeDocument/2006/relationships/notesSlide" Target="../notesSlides/notesSlide7.xml"/><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8.xml"/><Relationship Id="rId5" Type="http://schemas.openxmlformats.org/officeDocument/2006/relationships/image" Target="../media/image1.png"/><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3DBA2-F847-D125-25CA-ACDD4552ACB3}"/>
              </a:ext>
            </a:extLst>
          </p:cNvPr>
          <p:cNvSpPr>
            <a:spLocks noGrp="1"/>
          </p:cNvSpPr>
          <p:nvPr>
            <p:ph type="ctrTitle"/>
          </p:nvPr>
        </p:nvSpPr>
        <p:spPr/>
        <p:txBody>
          <a:bodyPr>
            <a:normAutofit/>
          </a:bodyPr>
          <a:lstStyle/>
          <a:p>
            <a:r>
              <a:rPr lang="en-US" sz="5400" b="1" dirty="0">
                <a:latin typeface="Sans Serif"/>
              </a:rPr>
              <a:t>USMLE STEP 2 CK Question 1</a:t>
            </a:r>
          </a:p>
        </p:txBody>
      </p:sp>
      <p:pic>
        <p:nvPicPr>
          <p:cNvPr id="6" name="Audio 5">
            <a:hlinkClick r:id="" action="ppaction://media"/>
            <a:extLst>
              <a:ext uri="{FF2B5EF4-FFF2-40B4-BE49-F238E27FC236}">
                <a16:creationId xmlns:a16="http://schemas.microsoft.com/office/drawing/2014/main" id="{EFE4CFE4-6890-C14B-6BAF-6FDE6340FA0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57410910"/>
      </p:ext>
    </p:extLst>
  </p:cSld>
  <p:clrMapOvr>
    <a:masterClrMapping/>
  </p:clrMapOvr>
  <mc:AlternateContent xmlns:mc="http://schemas.openxmlformats.org/markup-compatibility/2006" xmlns:p14="http://schemas.microsoft.com/office/powerpoint/2010/main">
    <mc:Choice Requires="p14">
      <p:transition spd="slow" p14:dur="2000" advTm="20213"/>
    </mc:Choice>
    <mc:Fallback xmlns="">
      <p:transition spd="slow" advTm="20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E5561-7D49-2A29-B23E-156993DEBB4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2E84DBD3-5AE1-305F-6A9A-6C75BD2F5953}"/>
              </a:ext>
            </a:extLst>
          </p:cNvPr>
          <p:cNvSpPr txBox="1"/>
          <p:nvPr/>
        </p:nvSpPr>
        <p:spPr>
          <a:xfrm>
            <a:off x="626287" y="3590062"/>
            <a:ext cx="4119880" cy="2246769"/>
          </a:xfrm>
          <a:prstGeom prst="rect">
            <a:avLst/>
          </a:prstGeom>
          <a:noFill/>
        </p:spPr>
        <p:txBody>
          <a:bodyPr wrap="square">
            <a:spAutoFit/>
          </a:bodyPr>
          <a:lstStyle/>
          <a:p>
            <a:r>
              <a:rPr lang="en-US" sz="2000" dirty="0">
                <a:solidFill>
                  <a:srgbClr val="242A30"/>
                </a:solidFill>
                <a:latin typeface="Sans Serif"/>
              </a:rPr>
              <a:t>Answer choices</a:t>
            </a:r>
          </a:p>
          <a:p>
            <a:endParaRPr lang="en-US" sz="2000" dirty="0">
              <a:solidFill>
                <a:srgbClr val="242A30"/>
              </a:solidFill>
              <a:latin typeface="Sans Serif"/>
            </a:endParaRPr>
          </a:p>
          <a:p>
            <a:r>
              <a:rPr lang="en-US" sz="2000" dirty="0">
                <a:solidFill>
                  <a:srgbClr val="242A30"/>
                </a:solidFill>
                <a:latin typeface="Sans Serif"/>
              </a:rPr>
              <a:t>A. Carotid Doppler ultrasonography  </a:t>
            </a:r>
          </a:p>
          <a:p>
            <a:r>
              <a:rPr lang="en-US" sz="2000" dirty="0">
                <a:solidFill>
                  <a:srgbClr val="242A30"/>
                </a:solidFill>
                <a:latin typeface="Sans Serif"/>
              </a:rPr>
              <a:t>B. Electroencephalography  </a:t>
            </a:r>
          </a:p>
          <a:p>
            <a:r>
              <a:rPr lang="en-US" sz="2000" dirty="0">
                <a:solidFill>
                  <a:srgbClr val="242A30"/>
                </a:solidFill>
                <a:latin typeface="Sans Serif"/>
              </a:rPr>
              <a:t>C. Lumbar puncture  </a:t>
            </a:r>
          </a:p>
          <a:p>
            <a:r>
              <a:rPr lang="en-US" sz="2000" dirty="0">
                <a:solidFill>
                  <a:srgbClr val="242A30"/>
                </a:solidFill>
                <a:latin typeface="Sans Serif"/>
              </a:rPr>
              <a:t>D. </a:t>
            </a:r>
            <a:r>
              <a:rPr lang="en-US" sz="2000" dirty="0" err="1">
                <a:solidFill>
                  <a:srgbClr val="242A30"/>
                </a:solidFill>
                <a:latin typeface="Sans Serif"/>
              </a:rPr>
              <a:t>Noncontrast</a:t>
            </a:r>
            <a:r>
              <a:rPr lang="en-US" sz="2000" dirty="0">
                <a:solidFill>
                  <a:srgbClr val="242A30"/>
                </a:solidFill>
                <a:latin typeface="Sans Serif"/>
              </a:rPr>
              <a:t> head CT  </a:t>
            </a:r>
          </a:p>
          <a:p>
            <a:r>
              <a:rPr lang="en-US" sz="2000" dirty="0">
                <a:solidFill>
                  <a:srgbClr val="242A30"/>
                </a:solidFill>
                <a:latin typeface="Sans Serif"/>
              </a:rPr>
              <a:t>E. Transthoracic echocardiography </a:t>
            </a:r>
          </a:p>
        </p:txBody>
      </p:sp>
      <p:sp>
        <p:nvSpPr>
          <p:cNvPr id="8" name="Rectangle: Rounded Corners 7">
            <a:extLst>
              <a:ext uri="{FF2B5EF4-FFF2-40B4-BE49-F238E27FC236}">
                <a16:creationId xmlns:a16="http://schemas.microsoft.com/office/drawing/2014/main" id="{524BA578-7557-858C-E72B-732710C3AE28}"/>
              </a:ext>
            </a:extLst>
          </p:cNvPr>
          <p:cNvSpPr/>
          <p:nvPr/>
        </p:nvSpPr>
        <p:spPr>
          <a:xfrm>
            <a:off x="924560" y="756920"/>
            <a:ext cx="17780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0" name="Rectangle: Rounded Corners 9">
            <a:extLst>
              <a:ext uri="{FF2B5EF4-FFF2-40B4-BE49-F238E27FC236}">
                <a16:creationId xmlns:a16="http://schemas.microsoft.com/office/drawing/2014/main" id="{2F8E0CD6-2B98-C413-BFF0-26D6871A3F4B}"/>
              </a:ext>
            </a:extLst>
          </p:cNvPr>
          <p:cNvSpPr/>
          <p:nvPr/>
        </p:nvSpPr>
        <p:spPr>
          <a:xfrm>
            <a:off x="4663440" y="751840"/>
            <a:ext cx="25146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2" name="Rectangle: Rounded Corners 11">
            <a:extLst>
              <a:ext uri="{FF2B5EF4-FFF2-40B4-BE49-F238E27FC236}">
                <a16:creationId xmlns:a16="http://schemas.microsoft.com/office/drawing/2014/main" id="{B3925E11-F9F8-26A4-5525-120C58204B45}"/>
              </a:ext>
            </a:extLst>
          </p:cNvPr>
          <p:cNvSpPr/>
          <p:nvPr/>
        </p:nvSpPr>
        <p:spPr>
          <a:xfrm>
            <a:off x="1290320" y="1070133"/>
            <a:ext cx="36982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4" name="Rectangle: Rounded Corners 13">
            <a:extLst>
              <a:ext uri="{FF2B5EF4-FFF2-40B4-BE49-F238E27FC236}">
                <a16:creationId xmlns:a16="http://schemas.microsoft.com/office/drawing/2014/main" id="{F4E26B71-F349-61E5-6350-BA69E41003D4}"/>
              </a:ext>
            </a:extLst>
          </p:cNvPr>
          <p:cNvSpPr/>
          <p:nvPr/>
        </p:nvSpPr>
        <p:spPr>
          <a:xfrm>
            <a:off x="3911600" y="1378266"/>
            <a:ext cx="758952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6" name="Rectangle: Rounded Corners 15">
            <a:extLst>
              <a:ext uri="{FF2B5EF4-FFF2-40B4-BE49-F238E27FC236}">
                <a16:creationId xmlns:a16="http://schemas.microsoft.com/office/drawing/2014/main" id="{DA64A7B8-B3E6-76DE-0EB8-0D5BC4F2A203}"/>
              </a:ext>
            </a:extLst>
          </p:cNvPr>
          <p:cNvSpPr/>
          <p:nvPr/>
        </p:nvSpPr>
        <p:spPr>
          <a:xfrm>
            <a:off x="1889760" y="1984663"/>
            <a:ext cx="192024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8" name="Rectangle: Rounded Corners 17">
            <a:extLst>
              <a:ext uri="{FF2B5EF4-FFF2-40B4-BE49-F238E27FC236}">
                <a16:creationId xmlns:a16="http://schemas.microsoft.com/office/drawing/2014/main" id="{587040EF-4CB4-7404-BF57-DA572D7B545D}"/>
              </a:ext>
            </a:extLst>
          </p:cNvPr>
          <p:cNvSpPr/>
          <p:nvPr/>
        </p:nvSpPr>
        <p:spPr>
          <a:xfrm>
            <a:off x="4175760" y="2257366"/>
            <a:ext cx="2631440" cy="281246"/>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0" name="Rectangle: Rounded Corners 19">
            <a:extLst>
              <a:ext uri="{FF2B5EF4-FFF2-40B4-BE49-F238E27FC236}">
                <a16:creationId xmlns:a16="http://schemas.microsoft.com/office/drawing/2014/main" id="{5651D7AC-B7AC-3EB2-6DCC-7A6F43B9A213}"/>
              </a:ext>
            </a:extLst>
          </p:cNvPr>
          <p:cNvSpPr/>
          <p:nvPr/>
        </p:nvSpPr>
        <p:spPr>
          <a:xfrm>
            <a:off x="7254240" y="2264292"/>
            <a:ext cx="342392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2" name="Rectangle: Rounded Corners 21">
            <a:extLst>
              <a:ext uri="{FF2B5EF4-FFF2-40B4-BE49-F238E27FC236}">
                <a16:creationId xmlns:a16="http://schemas.microsoft.com/office/drawing/2014/main" id="{65FDA6B6-E8A4-D083-ED9A-EE5C6E12E5A9}"/>
              </a:ext>
            </a:extLst>
          </p:cNvPr>
          <p:cNvSpPr/>
          <p:nvPr/>
        </p:nvSpPr>
        <p:spPr>
          <a:xfrm>
            <a:off x="3230880" y="2876897"/>
            <a:ext cx="4765040" cy="281246"/>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4" name="Rectangle: Rounded Corners 23">
            <a:extLst>
              <a:ext uri="{FF2B5EF4-FFF2-40B4-BE49-F238E27FC236}">
                <a16:creationId xmlns:a16="http://schemas.microsoft.com/office/drawing/2014/main" id="{D88FE3EB-C3BE-F675-F72C-FCCDD5EFCA6B}"/>
              </a:ext>
            </a:extLst>
          </p:cNvPr>
          <p:cNvSpPr/>
          <p:nvPr/>
        </p:nvSpPr>
        <p:spPr>
          <a:xfrm>
            <a:off x="1833880" y="2568764"/>
            <a:ext cx="45618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6" name="Rectangle: Rounded Corners 25">
            <a:extLst>
              <a:ext uri="{FF2B5EF4-FFF2-40B4-BE49-F238E27FC236}">
                <a16:creationId xmlns:a16="http://schemas.microsoft.com/office/drawing/2014/main" id="{8FE2D377-D820-408B-69AE-411C72EDB49C}"/>
              </a:ext>
            </a:extLst>
          </p:cNvPr>
          <p:cNvSpPr/>
          <p:nvPr/>
        </p:nvSpPr>
        <p:spPr>
          <a:xfrm>
            <a:off x="8966200" y="2590669"/>
            <a:ext cx="2534920" cy="286227"/>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8" name="Rectangle: Rounded Corners 27">
            <a:extLst>
              <a:ext uri="{FF2B5EF4-FFF2-40B4-BE49-F238E27FC236}">
                <a16:creationId xmlns:a16="http://schemas.microsoft.com/office/drawing/2014/main" id="{8703B24C-B6E3-D1A3-5320-FEC1B6E6BE69}"/>
              </a:ext>
            </a:extLst>
          </p:cNvPr>
          <p:cNvSpPr/>
          <p:nvPr/>
        </p:nvSpPr>
        <p:spPr>
          <a:xfrm>
            <a:off x="662940" y="2911807"/>
            <a:ext cx="993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6" name="Rectangle: Rounded Corners 45">
            <a:extLst>
              <a:ext uri="{FF2B5EF4-FFF2-40B4-BE49-F238E27FC236}">
                <a16:creationId xmlns:a16="http://schemas.microsoft.com/office/drawing/2014/main" id="{DCF7A8F2-BF5B-5717-10D9-5DF946522707}"/>
              </a:ext>
            </a:extLst>
          </p:cNvPr>
          <p:cNvSpPr/>
          <p:nvPr/>
        </p:nvSpPr>
        <p:spPr>
          <a:xfrm>
            <a:off x="2753360" y="1673265"/>
            <a:ext cx="758952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7" name="Rectangle: Rounded Corners 46">
            <a:extLst>
              <a:ext uri="{FF2B5EF4-FFF2-40B4-BE49-F238E27FC236}">
                <a16:creationId xmlns:a16="http://schemas.microsoft.com/office/drawing/2014/main" id="{5A8AB54F-2C58-842D-AFB8-0DB078B864A3}"/>
              </a:ext>
            </a:extLst>
          </p:cNvPr>
          <p:cNvSpPr/>
          <p:nvPr/>
        </p:nvSpPr>
        <p:spPr>
          <a:xfrm>
            <a:off x="6898640" y="2569222"/>
            <a:ext cx="160528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8" name="Rectangle: Rounded Corners 47">
            <a:extLst>
              <a:ext uri="{FF2B5EF4-FFF2-40B4-BE49-F238E27FC236}">
                <a16:creationId xmlns:a16="http://schemas.microsoft.com/office/drawing/2014/main" id="{C50CAC54-20D5-F464-EB1F-6F7E6E5BA609}"/>
              </a:ext>
            </a:extLst>
          </p:cNvPr>
          <p:cNvSpPr/>
          <p:nvPr/>
        </p:nvSpPr>
        <p:spPr>
          <a:xfrm>
            <a:off x="9050020" y="766560"/>
            <a:ext cx="159766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5" name="TextBox 4">
            <a:extLst>
              <a:ext uri="{FF2B5EF4-FFF2-40B4-BE49-F238E27FC236}">
                <a16:creationId xmlns:a16="http://schemas.microsoft.com/office/drawing/2014/main" id="{96077521-20AC-8588-4135-3175E1B16DD6}"/>
              </a:ext>
            </a:extLst>
          </p:cNvPr>
          <p:cNvSpPr txBox="1"/>
          <p:nvPr/>
        </p:nvSpPr>
        <p:spPr>
          <a:xfrm>
            <a:off x="632460" y="690662"/>
            <a:ext cx="10962640" cy="2862322"/>
          </a:xfrm>
          <a:prstGeom prst="rect">
            <a:avLst/>
          </a:prstGeom>
          <a:noFill/>
        </p:spPr>
        <p:txBody>
          <a:bodyPr wrap="square">
            <a:spAutoFit/>
          </a:bodyPr>
          <a:lstStyle/>
          <a:p>
            <a:pPr algn="just"/>
            <a:r>
              <a:rPr lang="en-US" sz="2000" dirty="0">
                <a:solidFill>
                  <a:srgbClr val="242A30"/>
                </a:solidFill>
                <a:latin typeface="Sans Serif"/>
              </a:rPr>
              <a:t>A 64-year-old man is brought to the emergency department 45 minutes after sudden onset of right-sided weakness and difficulty speaking. Shortly after the symptoms began, he developed a severe headache and vomited. He has hypertension and has not taken his prescribed medications for 3 months. His temperature is 36.8°C (98.2°F), pulse is 86/min and regular, respirations are 18/min, and blood pressure is 216/114 mm Hg. He is drowsy but opens his eyes when spoken to and follows simple commands. Examination shows a leftward gaze preference and weakness of the right lower face. Muscle strength is 2/5 in the right upper and lower extremities and 5/5 on the left. The right plantar response is extensor. Point-of-care blood glucose concentration is 112 mg/dL. What is the next best step in management?</a:t>
            </a:r>
          </a:p>
        </p:txBody>
      </p:sp>
      <p:sp>
        <p:nvSpPr>
          <p:cNvPr id="39" name="Rectangle: Rounded Corners 38">
            <a:extLst>
              <a:ext uri="{FF2B5EF4-FFF2-40B4-BE49-F238E27FC236}">
                <a16:creationId xmlns:a16="http://schemas.microsoft.com/office/drawing/2014/main" id="{2DCA37CB-3487-D5C7-86F7-954B91D25DC0}"/>
              </a:ext>
            </a:extLst>
          </p:cNvPr>
          <p:cNvSpPr/>
          <p:nvPr/>
        </p:nvSpPr>
        <p:spPr>
          <a:xfrm>
            <a:off x="862185" y="746056"/>
            <a:ext cx="19202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242A30"/>
                </a:solidFill>
                <a:latin typeface="Sans Serif"/>
              </a:rPr>
              <a:t>64-year-old man</a:t>
            </a:r>
          </a:p>
        </p:txBody>
      </p:sp>
      <p:sp>
        <p:nvSpPr>
          <p:cNvPr id="41" name="Rectangle: Rounded Corners 40">
            <a:extLst>
              <a:ext uri="{FF2B5EF4-FFF2-40B4-BE49-F238E27FC236}">
                <a16:creationId xmlns:a16="http://schemas.microsoft.com/office/drawing/2014/main" id="{126BB97E-D9DB-6C51-B796-62F3A93EE7C0}"/>
              </a:ext>
            </a:extLst>
          </p:cNvPr>
          <p:cNvSpPr/>
          <p:nvPr/>
        </p:nvSpPr>
        <p:spPr>
          <a:xfrm>
            <a:off x="1889760" y="1984663"/>
            <a:ext cx="192024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216/114 mm Hg</a:t>
            </a:r>
          </a:p>
        </p:txBody>
      </p:sp>
      <p:sp>
        <p:nvSpPr>
          <p:cNvPr id="43" name="Rectangle: Rounded Corners 42">
            <a:extLst>
              <a:ext uri="{FF2B5EF4-FFF2-40B4-BE49-F238E27FC236}">
                <a16:creationId xmlns:a16="http://schemas.microsoft.com/office/drawing/2014/main" id="{31BC48B8-41B5-42B6-D67B-2F6F42896E6F}"/>
              </a:ext>
            </a:extLst>
          </p:cNvPr>
          <p:cNvSpPr/>
          <p:nvPr/>
        </p:nvSpPr>
        <p:spPr>
          <a:xfrm>
            <a:off x="4064000" y="2264508"/>
            <a:ext cx="28346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Leftward gaze preference</a:t>
            </a:r>
          </a:p>
        </p:txBody>
      </p:sp>
      <p:sp>
        <p:nvSpPr>
          <p:cNvPr id="45" name="Rectangle: Rounded Corners 44">
            <a:extLst>
              <a:ext uri="{FF2B5EF4-FFF2-40B4-BE49-F238E27FC236}">
                <a16:creationId xmlns:a16="http://schemas.microsoft.com/office/drawing/2014/main" id="{61138ECB-C8D6-8C37-DB3C-567B28048F82}"/>
              </a:ext>
            </a:extLst>
          </p:cNvPr>
          <p:cNvSpPr/>
          <p:nvPr/>
        </p:nvSpPr>
        <p:spPr>
          <a:xfrm>
            <a:off x="7183120" y="2268874"/>
            <a:ext cx="356616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weakness of the right lower face</a:t>
            </a:r>
          </a:p>
        </p:txBody>
      </p:sp>
      <p:sp>
        <p:nvSpPr>
          <p:cNvPr id="51" name="Rectangle: Rounded Corners 50">
            <a:extLst>
              <a:ext uri="{FF2B5EF4-FFF2-40B4-BE49-F238E27FC236}">
                <a16:creationId xmlns:a16="http://schemas.microsoft.com/office/drawing/2014/main" id="{B52891F3-3F46-0B94-8B92-3D6923CE0CF7}"/>
              </a:ext>
            </a:extLst>
          </p:cNvPr>
          <p:cNvSpPr/>
          <p:nvPr/>
        </p:nvSpPr>
        <p:spPr>
          <a:xfrm>
            <a:off x="4606437" y="756629"/>
            <a:ext cx="2679698" cy="274321"/>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solidFill>
                  <a:srgbClr val="242A30"/>
                </a:solidFill>
                <a:latin typeface="Sans Serif"/>
              </a:rPr>
              <a:t>emergency department</a:t>
            </a:r>
          </a:p>
        </p:txBody>
      </p:sp>
      <p:sp>
        <p:nvSpPr>
          <p:cNvPr id="53" name="Rectangle: Rounded Corners 52">
            <a:extLst>
              <a:ext uri="{FF2B5EF4-FFF2-40B4-BE49-F238E27FC236}">
                <a16:creationId xmlns:a16="http://schemas.microsoft.com/office/drawing/2014/main" id="{C57B65D8-1D40-872D-5398-11B38BB5357E}"/>
              </a:ext>
            </a:extLst>
          </p:cNvPr>
          <p:cNvSpPr/>
          <p:nvPr/>
        </p:nvSpPr>
        <p:spPr>
          <a:xfrm>
            <a:off x="9033362" y="771081"/>
            <a:ext cx="1673861"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sudden onset</a:t>
            </a:r>
          </a:p>
        </p:txBody>
      </p:sp>
      <p:sp>
        <p:nvSpPr>
          <p:cNvPr id="55" name="Rectangle: Rounded Corners 54">
            <a:extLst>
              <a:ext uri="{FF2B5EF4-FFF2-40B4-BE49-F238E27FC236}">
                <a16:creationId xmlns:a16="http://schemas.microsoft.com/office/drawing/2014/main" id="{27039FE2-38D4-07E5-8673-304C1933D68F}"/>
              </a:ext>
            </a:extLst>
          </p:cNvPr>
          <p:cNvSpPr/>
          <p:nvPr/>
        </p:nvSpPr>
        <p:spPr>
          <a:xfrm>
            <a:off x="1381762" y="1058567"/>
            <a:ext cx="3698236" cy="284839"/>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weakness and difficulty speaking</a:t>
            </a:r>
          </a:p>
        </p:txBody>
      </p:sp>
      <p:sp>
        <p:nvSpPr>
          <p:cNvPr id="57" name="Rectangle: Rounded Corners 56">
            <a:extLst>
              <a:ext uri="{FF2B5EF4-FFF2-40B4-BE49-F238E27FC236}">
                <a16:creationId xmlns:a16="http://schemas.microsoft.com/office/drawing/2014/main" id="{7CB98D40-06A3-9315-3BD5-E3A4ED06911B}"/>
              </a:ext>
            </a:extLst>
          </p:cNvPr>
          <p:cNvSpPr/>
          <p:nvPr/>
        </p:nvSpPr>
        <p:spPr>
          <a:xfrm>
            <a:off x="1765302" y="2571907"/>
            <a:ext cx="4782818"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2/5 in the right upper and lower extremities</a:t>
            </a:r>
          </a:p>
        </p:txBody>
      </p:sp>
      <p:sp>
        <p:nvSpPr>
          <p:cNvPr id="59" name="Rectangle: Rounded Corners 58">
            <a:extLst>
              <a:ext uri="{FF2B5EF4-FFF2-40B4-BE49-F238E27FC236}">
                <a16:creationId xmlns:a16="http://schemas.microsoft.com/office/drawing/2014/main" id="{4D013E6B-05E0-54BD-0C1D-EC25A9135EB4}"/>
              </a:ext>
            </a:extLst>
          </p:cNvPr>
          <p:cNvSpPr/>
          <p:nvPr/>
        </p:nvSpPr>
        <p:spPr>
          <a:xfrm>
            <a:off x="6828791" y="2563873"/>
            <a:ext cx="1744978"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5/5 on the left</a:t>
            </a:r>
          </a:p>
        </p:txBody>
      </p:sp>
      <p:sp>
        <p:nvSpPr>
          <p:cNvPr id="61" name="Rectangle: Rounded Corners 60">
            <a:extLst>
              <a:ext uri="{FF2B5EF4-FFF2-40B4-BE49-F238E27FC236}">
                <a16:creationId xmlns:a16="http://schemas.microsoft.com/office/drawing/2014/main" id="{3263AC99-A484-EB65-5C9F-171056030CF2}"/>
              </a:ext>
            </a:extLst>
          </p:cNvPr>
          <p:cNvSpPr/>
          <p:nvPr/>
        </p:nvSpPr>
        <p:spPr>
          <a:xfrm>
            <a:off x="3894913" y="1370891"/>
            <a:ext cx="77368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hypertension and has not taken his prescribed medications for 3 months</a:t>
            </a:r>
          </a:p>
        </p:txBody>
      </p:sp>
      <p:sp>
        <p:nvSpPr>
          <p:cNvPr id="63" name="Rectangle: Rounded Corners 62">
            <a:extLst>
              <a:ext uri="{FF2B5EF4-FFF2-40B4-BE49-F238E27FC236}">
                <a16:creationId xmlns:a16="http://schemas.microsoft.com/office/drawing/2014/main" id="{ED1B3DA3-7BE4-304F-0228-7077234938D0}"/>
              </a:ext>
            </a:extLst>
          </p:cNvPr>
          <p:cNvSpPr/>
          <p:nvPr/>
        </p:nvSpPr>
        <p:spPr>
          <a:xfrm>
            <a:off x="2849880" y="1686399"/>
            <a:ext cx="7280683"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36.8°C (98.2°F), pulse is 86/min and regular, respirations are 18/min,</a:t>
            </a:r>
          </a:p>
        </p:txBody>
      </p:sp>
      <p:sp>
        <p:nvSpPr>
          <p:cNvPr id="65" name="Rectangle: Rounded Corners 64">
            <a:extLst>
              <a:ext uri="{FF2B5EF4-FFF2-40B4-BE49-F238E27FC236}">
                <a16:creationId xmlns:a16="http://schemas.microsoft.com/office/drawing/2014/main" id="{918E06CC-BD47-18DC-C47F-BAD6CA20B7E0}"/>
              </a:ext>
            </a:extLst>
          </p:cNvPr>
          <p:cNvSpPr/>
          <p:nvPr/>
        </p:nvSpPr>
        <p:spPr>
          <a:xfrm>
            <a:off x="8887636" y="2586087"/>
            <a:ext cx="2707464"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right plantar response is</a:t>
            </a:r>
          </a:p>
        </p:txBody>
      </p:sp>
      <p:sp>
        <p:nvSpPr>
          <p:cNvPr id="68" name="Rectangle: Rounded Corners 67">
            <a:extLst>
              <a:ext uri="{FF2B5EF4-FFF2-40B4-BE49-F238E27FC236}">
                <a16:creationId xmlns:a16="http://schemas.microsoft.com/office/drawing/2014/main" id="{98254EE1-5B14-D040-7EEC-C478569057F7}"/>
              </a:ext>
            </a:extLst>
          </p:cNvPr>
          <p:cNvSpPr/>
          <p:nvPr/>
        </p:nvSpPr>
        <p:spPr>
          <a:xfrm>
            <a:off x="626287" y="2900030"/>
            <a:ext cx="1139015"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extensor</a:t>
            </a:r>
          </a:p>
        </p:txBody>
      </p:sp>
      <p:sp>
        <p:nvSpPr>
          <p:cNvPr id="69" name="Rectangle: Rounded Corners 68">
            <a:extLst>
              <a:ext uri="{FF2B5EF4-FFF2-40B4-BE49-F238E27FC236}">
                <a16:creationId xmlns:a16="http://schemas.microsoft.com/office/drawing/2014/main" id="{FF4479D9-2382-AF07-1B49-13435CB9D247}"/>
              </a:ext>
            </a:extLst>
          </p:cNvPr>
          <p:cNvSpPr/>
          <p:nvPr/>
        </p:nvSpPr>
        <p:spPr>
          <a:xfrm>
            <a:off x="3194227" y="2897576"/>
            <a:ext cx="4698926" cy="274320"/>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000" dirty="0">
                <a:solidFill>
                  <a:srgbClr val="242A30"/>
                </a:solidFill>
                <a:latin typeface="Sans Serif"/>
              </a:rPr>
              <a:t>blood glucose concentration is 112 mg/dL</a:t>
            </a:r>
          </a:p>
        </p:txBody>
      </p:sp>
      <p:sp>
        <p:nvSpPr>
          <p:cNvPr id="3" name="Rectangle: Rounded Corners 2">
            <a:extLst>
              <a:ext uri="{FF2B5EF4-FFF2-40B4-BE49-F238E27FC236}">
                <a16:creationId xmlns:a16="http://schemas.microsoft.com/office/drawing/2014/main" id="{5AD46CB3-2039-3889-3E3D-EF3DE7DFCEF1}"/>
              </a:ext>
            </a:extLst>
          </p:cNvPr>
          <p:cNvSpPr/>
          <p:nvPr/>
        </p:nvSpPr>
        <p:spPr>
          <a:xfrm>
            <a:off x="3970050" y="3885054"/>
            <a:ext cx="3511696" cy="274320"/>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5F1E8"/>
                </a:solidFill>
                <a:latin typeface="Sans Serif"/>
              </a:rPr>
              <a:t>Leading Differential: STROKE</a:t>
            </a:r>
          </a:p>
        </p:txBody>
      </p:sp>
      <p:sp>
        <p:nvSpPr>
          <p:cNvPr id="4" name="Rectangle: Rounded Corners 3">
            <a:extLst>
              <a:ext uri="{FF2B5EF4-FFF2-40B4-BE49-F238E27FC236}">
                <a16:creationId xmlns:a16="http://schemas.microsoft.com/office/drawing/2014/main" id="{35408927-1202-74A6-8C02-4B75B51BB936}"/>
              </a:ext>
            </a:extLst>
          </p:cNvPr>
          <p:cNvSpPr/>
          <p:nvPr/>
        </p:nvSpPr>
        <p:spPr>
          <a:xfrm>
            <a:off x="2564160" y="4652486"/>
            <a:ext cx="6323476" cy="274320"/>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5F1E8"/>
                </a:solidFill>
                <a:latin typeface="Sans Serif"/>
              </a:rPr>
              <a:t>Vitals Interpretation: Afebrile + Stable + Hypertensive</a:t>
            </a:r>
          </a:p>
        </p:txBody>
      </p:sp>
      <p:sp>
        <p:nvSpPr>
          <p:cNvPr id="6" name="Rectangle: Rounded Corners 5">
            <a:extLst>
              <a:ext uri="{FF2B5EF4-FFF2-40B4-BE49-F238E27FC236}">
                <a16:creationId xmlns:a16="http://schemas.microsoft.com/office/drawing/2014/main" id="{72D75B20-5C70-C9AF-F806-387B74E42648}"/>
              </a:ext>
            </a:extLst>
          </p:cNvPr>
          <p:cNvSpPr/>
          <p:nvPr/>
        </p:nvSpPr>
        <p:spPr>
          <a:xfrm>
            <a:off x="2063042" y="5342574"/>
            <a:ext cx="7454338" cy="274320"/>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5F1E8"/>
                </a:solidFill>
                <a:latin typeface="Sans Serif"/>
              </a:rPr>
              <a:t>Clinical Exam: Focal Neurologic Deficit and Decreased Consciousness</a:t>
            </a:r>
          </a:p>
        </p:txBody>
      </p:sp>
      <p:sp>
        <p:nvSpPr>
          <p:cNvPr id="9" name="Rectangle: Rounded Corners 8">
            <a:extLst>
              <a:ext uri="{FF2B5EF4-FFF2-40B4-BE49-F238E27FC236}">
                <a16:creationId xmlns:a16="http://schemas.microsoft.com/office/drawing/2014/main" id="{B2F5B5FE-1015-EFDE-ECCD-B5337A3C631D}"/>
              </a:ext>
            </a:extLst>
          </p:cNvPr>
          <p:cNvSpPr/>
          <p:nvPr/>
        </p:nvSpPr>
        <p:spPr>
          <a:xfrm>
            <a:off x="3139440" y="6030178"/>
            <a:ext cx="5802349" cy="274320"/>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5F1E8"/>
                </a:solidFill>
                <a:latin typeface="Sans Serif"/>
              </a:rPr>
              <a:t>Lab and Imaging Findings: Normal Blood Sugar</a:t>
            </a:r>
          </a:p>
        </p:txBody>
      </p:sp>
      <p:pic>
        <p:nvPicPr>
          <p:cNvPr id="13" name="Audio 12">
            <a:hlinkClick r:id="" action="ppaction://media"/>
            <a:extLst>
              <a:ext uri="{FF2B5EF4-FFF2-40B4-BE49-F238E27FC236}">
                <a16:creationId xmlns:a16="http://schemas.microsoft.com/office/drawing/2014/main" id="{8AD9286C-CE9E-FF20-CDA4-6B9C2D540D0B}"/>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889341190"/>
      </p:ext>
    </p:extLst>
  </p:cSld>
  <p:clrMapOvr>
    <a:masterClrMapping/>
  </p:clrMapOvr>
  <mc:AlternateContent xmlns:mc="http://schemas.openxmlformats.org/markup-compatibility/2006" xmlns:p14="http://schemas.microsoft.com/office/powerpoint/2010/main">
    <mc:Choice Requires="p14">
      <p:transition spd="slow" p14:dur="2000" advTm="177608"/>
    </mc:Choice>
    <mc:Fallback xmlns="">
      <p:transition spd="slow" advTm="1776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0" nodeType="clickEffect">
                                  <p:stCondLst>
                                    <p:cond delay="0"/>
                                  </p:stCondLst>
                                  <p:childTnLst>
                                    <p:anim calcmode="lin" valueType="num">
                                      <p:cBhvr additive="base">
                                        <p:cTn id="10" dur="500"/>
                                        <p:tgtEl>
                                          <p:spTgt spid="7"/>
                                        </p:tgtEl>
                                        <p:attrNameLst>
                                          <p:attrName>ppt_x</p:attrName>
                                        </p:attrNameLst>
                                      </p:cBhvr>
                                      <p:tavLst>
                                        <p:tav tm="0">
                                          <p:val>
                                            <p:strVal val="ppt_x"/>
                                          </p:val>
                                        </p:tav>
                                        <p:tav tm="100000">
                                          <p:val>
                                            <p:strVal val="ppt_x"/>
                                          </p:val>
                                        </p:tav>
                                      </p:tavLst>
                                    </p:anim>
                                    <p:anim calcmode="lin" valueType="num">
                                      <p:cBhvr additive="base">
                                        <p:cTn id="11" dur="500"/>
                                        <p:tgtEl>
                                          <p:spTgt spid="7"/>
                                        </p:tgtEl>
                                        <p:attrNameLst>
                                          <p:attrName>ppt_y</p:attrName>
                                        </p:attrNameLst>
                                      </p:cBhvr>
                                      <p:tavLst>
                                        <p:tav tm="0">
                                          <p:val>
                                            <p:strVal val="ppt_y"/>
                                          </p:val>
                                        </p:tav>
                                        <p:tav tm="100000">
                                          <p:val>
                                            <p:strVal val="1+ppt_h/2"/>
                                          </p:val>
                                        </p:tav>
                                      </p:tavLst>
                                    </p:anim>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0" presetClass="path" presetSubtype="0" accel="50000" decel="50000" fill="hold" grpId="1" nodeType="withEffect">
                                  <p:stCondLst>
                                    <p:cond delay="0"/>
                                  </p:stCondLst>
                                  <p:childTnLst>
                                    <p:animMotion origin="layout" path="M 0.00065 0.00695 L -0.03359 0.43727 L -0.03359 0.4375 " pathEditMode="relative" rAng="0" ptsTypes="AAA">
                                      <p:cBhvr>
                                        <p:cTn id="28" dur="2000" fill="hold"/>
                                        <p:tgtEl>
                                          <p:spTgt spid="39"/>
                                        </p:tgtEl>
                                        <p:attrNameLst>
                                          <p:attrName>ppt_x</p:attrName>
                                          <p:attrName>ppt_y</p:attrName>
                                        </p:attrNameLst>
                                      </p:cBhvr>
                                      <p:rCtr x="-1719" y="21528"/>
                                    </p:animMotion>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0" presetClass="path" presetSubtype="0" accel="50000" decel="50000" fill="hold" grpId="1" nodeType="withEffect">
                                  <p:stCondLst>
                                    <p:cond delay="0"/>
                                  </p:stCondLst>
                                  <p:childTnLst>
                                    <p:animMotion origin="layout" path="M -0.01224 0.00903 L -0.17461 0.43588 " pathEditMode="relative" rAng="0" ptsTypes="AA">
                                      <p:cBhvr>
                                        <p:cTn id="32" dur="2000" fill="hold"/>
                                        <p:tgtEl>
                                          <p:spTgt spid="51"/>
                                        </p:tgtEl>
                                        <p:attrNameLst>
                                          <p:attrName>ppt_x</p:attrName>
                                          <p:attrName>ppt_y</p:attrName>
                                        </p:attrNameLst>
                                      </p:cBhvr>
                                      <p:rCtr x="-8125" y="21343"/>
                                    </p:animMotion>
                                  </p:childTnLst>
                                </p:cTn>
                              </p:par>
                              <p:par>
                                <p:cTn id="33" presetID="1" presetClass="entr" presetSubtype="0" fill="hold" grpId="0" nodeType="withEffect">
                                  <p:stCondLst>
                                    <p:cond delay="0"/>
                                  </p:stCondLst>
                                  <p:childTnLst>
                                    <p:set>
                                      <p:cBhvr>
                                        <p:cTn id="34" dur="1" fill="hold">
                                          <p:stCondLst>
                                            <p:cond delay="0"/>
                                          </p:stCondLst>
                                        </p:cTn>
                                        <p:tgtEl>
                                          <p:spTgt spid="53"/>
                                        </p:tgtEl>
                                        <p:attrNameLst>
                                          <p:attrName>style.visibility</p:attrName>
                                        </p:attrNameLst>
                                      </p:cBhvr>
                                      <p:to>
                                        <p:strVal val="visible"/>
                                      </p:to>
                                    </p:set>
                                  </p:childTnLst>
                                </p:cTn>
                              </p:par>
                              <p:par>
                                <p:cTn id="35" presetID="0" presetClass="path" presetSubtype="0" accel="50000" decel="50000" fill="hold" grpId="1" nodeType="withEffect">
                                  <p:stCondLst>
                                    <p:cond delay="0"/>
                                  </p:stCondLst>
                                  <p:childTnLst>
                                    <p:animMotion origin="layout" path="M 4.79167E-6 2.59259E-6 L -0.30951 0.43379 " pathEditMode="relative" rAng="0" ptsTypes="AA">
                                      <p:cBhvr>
                                        <p:cTn id="36" dur="2000" fill="hold"/>
                                        <p:tgtEl>
                                          <p:spTgt spid="53"/>
                                        </p:tgtEl>
                                        <p:attrNameLst>
                                          <p:attrName>ppt_x</p:attrName>
                                          <p:attrName>ppt_y</p:attrName>
                                        </p:attrNameLst>
                                      </p:cBhvr>
                                      <p:rCtr x="-15482" y="21690"/>
                                    </p:animMotion>
                                  </p:childTnLst>
                                </p:cTn>
                              </p:par>
                              <p:par>
                                <p:cTn id="37" presetID="1" presetClass="entr" presetSubtype="0" fill="hold" grpId="0"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0" presetClass="path" presetSubtype="0" accel="50000" decel="50000" fill="hold" grpId="1" nodeType="withEffect">
                                  <p:stCondLst>
                                    <p:cond delay="0"/>
                                  </p:stCondLst>
                                  <p:childTnLst>
                                    <p:animMotion origin="layout" path="M -3.95833E-6 0.00486 L 0.47566 0.39144 " pathEditMode="relative" rAng="0" ptsTypes="AA">
                                      <p:cBhvr>
                                        <p:cTn id="40" dur="2000" fill="hold"/>
                                        <p:tgtEl>
                                          <p:spTgt spid="55"/>
                                        </p:tgtEl>
                                        <p:attrNameLst>
                                          <p:attrName>ppt_x</p:attrName>
                                          <p:attrName>ppt_y</p:attrName>
                                        </p:attrNameLst>
                                      </p:cBhvr>
                                      <p:rCtr x="23776" y="19329"/>
                                    </p:animMotion>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0" presetClass="path" presetSubtype="0" accel="50000" decel="50000" fill="hold" grpId="1" nodeType="withEffect">
                                  <p:stCondLst>
                                    <p:cond delay="0"/>
                                  </p:stCondLst>
                                  <p:childTnLst>
                                    <p:animMotion origin="layout" path="M 1.25E-6 -0.01459 L -0.18698 0.40231 " pathEditMode="relative" rAng="0" ptsTypes="AA">
                                      <p:cBhvr>
                                        <p:cTn id="44" dur="2000" fill="hold"/>
                                        <p:tgtEl>
                                          <p:spTgt spid="61"/>
                                        </p:tgtEl>
                                        <p:attrNameLst>
                                          <p:attrName>ppt_x</p:attrName>
                                          <p:attrName>ppt_y</p:attrName>
                                        </p:attrNameLst>
                                      </p:cBhvr>
                                      <p:rCtr x="-9349" y="20833"/>
                                    </p:animMotion>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3"/>
                                        </p:tgtEl>
                                        <p:attrNameLst>
                                          <p:attrName>style.visibility</p:attrName>
                                        </p:attrNameLst>
                                      </p:cBhvr>
                                      <p:to>
                                        <p:strVal val="visible"/>
                                      </p:to>
                                    </p:set>
                                  </p:childTnLst>
                                </p:cTn>
                              </p:par>
                              <p:par>
                                <p:cTn id="57" presetID="0" presetClass="path" presetSubtype="0" accel="50000" decel="50000" fill="hold" grpId="1" nodeType="withEffect">
                                  <p:stCondLst>
                                    <p:cond delay="0"/>
                                  </p:stCondLst>
                                  <p:childTnLst>
                                    <p:animMotion origin="layout" path="M 0.02656 0.00278 L -0.20508 0.43657 " pathEditMode="relative" rAng="0" ptsTypes="AA">
                                      <p:cBhvr>
                                        <p:cTn id="58" dur="2000" fill="hold"/>
                                        <p:tgtEl>
                                          <p:spTgt spid="63"/>
                                        </p:tgtEl>
                                        <p:attrNameLst>
                                          <p:attrName>ppt_x</p:attrName>
                                          <p:attrName>ppt_y</p:attrName>
                                        </p:attrNameLst>
                                      </p:cBhvr>
                                      <p:rCtr x="-11589" y="21690"/>
                                    </p:animMotion>
                                  </p:childTnLst>
                                </p:cTn>
                              </p:par>
                              <p:par>
                                <p:cTn id="59" presetID="1" presetClass="entr" presetSubtype="0" fill="hold" grpId="0" nodeType="withEffect">
                                  <p:stCondLst>
                                    <p:cond delay="0"/>
                                  </p:stCondLst>
                                  <p:childTnLst>
                                    <p:set>
                                      <p:cBhvr>
                                        <p:cTn id="60" dur="1" fill="hold">
                                          <p:stCondLst>
                                            <p:cond delay="0"/>
                                          </p:stCondLst>
                                        </p:cTn>
                                        <p:tgtEl>
                                          <p:spTgt spid="41"/>
                                        </p:tgtEl>
                                        <p:attrNameLst>
                                          <p:attrName>style.visibility</p:attrName>
                                        </p:attrNameLst>
                                      </p:cBhvr>
                                      <p:to>
                                        <p:strVal val="visible"/>
                                      </p:to>
                                    </p:set>
                                  </p:childTnLst>
                                </p:cTn>
                              </p:par>
                              <p:par>
                                <p:cTn id="61" presetID="0" presetClass="path" presetSubtype="0" accel="50000" decel="50000" fill="hold" grpId="1" nodeType="withEffect">
                                  <p:stCondLst>
                                    <p:cond delay="0"/>
                                  </p:stCondLst>
                                  <p:childTnLst>
                                    <p:animMotion origin="layout" path="M 0.03204 -0.00509 L 0.47722 0.39305 " pathEditMode="relative" rAng="0" ptsTypes="AA">
                                      <p:cBhvr>
                                        <p:cTn id="62" dur="2000" fill="hold"/>
                                        <p:tgtEl>
                                          <p:spTgt spid="41"/>
                                        </p:tgtEl>
                                        <p:attrNameLst>
                                          <p:attrName>ppt_x</p:attrName>
                                          <p:attrName>ppt_y</p:attrName>
                                        </p:attrNameLst>
                                      </p:cBhvr>
                                      <p:rCtr x="22253" y="19907"/>
                                    </p:animMotion>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childTnLst>
                                </p:cTn>
                              </p:par>
                              <p:par>
                                <p:cTn id="83" presetID="0" presetClass="path" presetSubtype="0" accel="50000" decel="50000" fill="hold" grpId="1" nodeType="withEffect">
                                  <p:stCondLst>
                                    <p:cond delay="0"/>
                                  </p:stCondLst>
                                  <p:childTnLst>
                                    <p:animMotion origin="layout" path="M -0.01393 0 L -0.3138 0.41736 " pathEditMode="relative" rAng="0" ptsTypes="AA">
                                      <p:cBhvr>
                                        <p:cTn id="84" dur="2000" fill="hold"/>
                                        <p:tgtEl>
                                          <p:spTgt spid="43"/>
                                        </p:tgtEl>
                                        <p:attrNameLst>
                                          <p:attrName>ppt_x</p:attrName>
                                          <p:attrName>ppt_y</p:attrName>
                                        </p:attrNameLst>
                                      </p:cBhvr>
                                      <p:rCtr x="-15000" y="20856"/>
                                    </p:animMotion>
                                  </p:childTnLst>
                                </p:cTn>
                              </p:par>
                              <p:par>
                                <p:cTn id="85" presetID="1" presetClass="entr" presetSubtype="0"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childTnLst>
                                </p:cTn>
                              </p:par>
                              <p:par>
                                <p:cTn id="87" presetID="0" presetClass="path" presetSubtype="0" accel="50000" decel="50000" fill="hold" grpId="1" nodeType="withEffect">
                                  <p:stCondLst>
                                    <p:cond delay="0"/>
                                  </p:stCondLst>
                                  <p:childTnLst>
                                    <p:animMotion origin="layout" path="M -0.0017 0.00047 L -0.33047 0.41783 " pathEditMode="relative" rAng="0" ptsTypes="AA">
                                      <p:cBhvr>
                                        <p:cTn id="88" dur="2000" fill="hold"/>
                                        <p:tgtEl>
                                          <p:spTgt spid="45"/>
                                        </p:tgtEl>
                                        <p:attrNameLst>
                                          <p:attrName>ppt_x</p:attrName>
                                          <p:attrName>ppt_y</p:attrName>
                                        </p:attrNameLst>
                                      </p:cBhvr>
                                      <p:rCtr x="-16445" y="20856"/>
                                    </p:animMotion>
                                  </p:childTnLst>
                                </p:cTn>
                              </p:par>
                              <p:par>
                                <p:cTn id="89" presetID="1" presetClass="entr" presetSubtype="0" fill="hold" grpId="0" nodeType="withEffect">
                                  <p:stCondLst>
                                    <p:cond delay="0"/>
                                  </p:stCondLst>
                                  <p:childTnLst>
                                    <p:set>
                                      <p:cBhvr>
                                        <p:cTn id="90" dur="1" fill="hold">
                                          <p:stCondLst>
                                            <p:cond delay="0"/>
                                          </p:stCondLst>
                                        </p:cTn>
                                        <p:tgtEl>
                                          <p:spTgt spid="57"/>
                                        </p:tgtEl>
                                        <p:attrNameLst>
                                          <p:attrName>style.visibility</p:attrName>
                                        </p:attrNameLst>
                                      </p:cBhvr>
                                      <p:to>
                                        <p:strVal val="visible"/>
                                      </p:to>
                                    </p:set>
                                  </p:childTnLst>
                                </p:cTn>
                              </p:par>
                              <p:par>
                                <p:cTn id="91" presetID="0" presetClass="path" presetSubtype="0" accel="50000" decel="50000" fill="hold" grpId="1" nodeType="withEffect">
                                  <p:stCondLst>
                                    <p:cond delay="0"/>
                                  </p:stCondLst>
                                  <p:childTnLst>
                                    <p:animMotion origin="layout" path="M 0.00156 0.00278 L 0.40937 0.37407 " pathEditMode="relative" rAng="0" ptsTypes="AA">
                                      <p:cBhvr>
                                        <p:cTn id="92" dur="2000" fill="hold"/>
                                        <p:tgtEl>
                                          <p:spTgt spid="57"/>
                                        </p:tgtEl>
                                        <p:attrNameLst>
                                          <p:attrName>ppt_x</p:attrName>
                                          <p:attrName>ppt_y</p:attrName>
                                        </p:attrNameLst>
                                      </p:cBhvr>
                                      <p:rCtr x="20391" y="18565"/>
                                    </p:animMotion>
                                  </p:childTnLst>
                                </p:cTn>
                              </p:par>
                              <p:par>
                                <p:cTn id="93" presetID="1" presetClass="entr" presetSubtype="0" fill="hold" grpId="0" nodeType="withEffect">
                                  <p:stCondLst>
                                    <p:cond delay="0"/>
                                  </p:stCondLst>
                                  <p:childTnLst>
                                    <p:set>
                                      <p:cBhvr>
                                        <p:cTn id="94" dur="1" fill="hold">
                                          <p:stCondLst>
                                            <p:cond delay="0"/>
                                          </p:stCondLst>
                                        </p:cTn>
                                        <p:tgtEl>
                                          <p:spTgt spid="59"/>
                                        </p:tgtEl>
                                        <p:attrNameLst>
                                          <p:attrName>style.visibility</p:attrName>
                                        </p:attrNameLst>
                                      </p:cBhvr>
                                      <p:to>
                                        <p:strVal val="visible"/>
                                      </p:to>
                                    </p:set>
                                  </p:childTnLst>
                                </p:cTn>
                              </p:par>
                              <p:par>
                                <p:cTn id="95" presetID="0" presetClass="path" presetSubtype="0" accel="50000" decel="50000" fill="hold" grpId="1" nodeType="withEffect">
                                  <p:stCondLst>
                                    <p:cond delay="0"/>
                                  </p:stCondLst>
                                  <p:childTnLst>
                                    <p:animMotion origin="layout" path="M 0.00143 -0.00162 L -0.39245 0.42616 " pathEditMode="relative" rAng="0" ptsTypes="AA">
                                      <p:cBhvr>
                                        <p:cTn id="96" dur="2000" fill="hold"/>
                                        <p:tgtEl>
                                          <p:spTgt spid="59"/>
                                        </p:tgtEl>
                                        <p:attrNameLst>
                                          <p:attrName>ppt_x</p:attrName>
                                          <p:attrName>ppt_y</p:attrName>
                                        </p:attrNameLst>
                                      </p:cBhvr>
                                      <p:rCtr x="-19701" y="21389"/>
                                    </p:animMotion>
                                  </p:childTnLst>
                                </p:cTn>
                              </p:par>
                              <p:par>
                                <p:cTn id="97" presetID="1" presetClass="entr" presetSubtype="0" fill="hold" grpId="0" nodeType="withEffect">
                                  <p:stCondLst>
                                    <p:cond delay="0"/>
                                  </p:stCondLst>
                                  <p:childTnLst>
                                    <p:set>
                                      <p:cBhvr>
                                        <p:cTn id="98" dur="1" fill="hold">
                                          <p:stCondLst>
                                            <p:cond delay="0"/>
                                          </p:stCondLst>
                                        </p:cTn>
                                        <p:tgtEl>
                                          <p:spTgt spid="65"/>
                                        </p:tgtEl>
                                        <p:attrNameLst>
                                          <p:attrName>style.visibility</p:attrName>
                                        </p:attrNameLst>
                                      </p:cBhvr>
                                      <p:to>
                                        <p:strVal val="visible"/>
                                      </p:to>
                                    </p:set>
                                  </p:childTnLst>
                                </p:cTn>
                              </p:par>
                              <p:par>
                                <p:cTn id="99" presetID="0" presetClass="path" presetSubtype="0" accel="50000" decel="50000" fill="hold" grpId="1" nodeType="withEffect">
                                  <p:stCondLst>
                                    <p:cond delay="0"/>
                                  </p:stCondLst>
                                  <p:childTnLst>
                                    <p:animMotion origin="layout" path="M -0.00494 -0.00139 L -0.41184 0.42407 " pathEditMode="relative" rAng="0" ptsTypes="AA">
                                      <p:cBhvr>
                                        <p:cTn id="100" dur="2000" fill="hold"/>
                                        <p:tgtEl>
                                          <p:spTgt spid="65"/>
                                        </p:tgtEl>
                                        <p:attrNameLst>
                                          <p:attrName>ppt_x</p:attrName>
                                          <p:attrName>ppt_y</p:attrName>
                                        </p:attrNameLst>
                                      </p:cBhvr>
                                      <p:rCtr x="-20352" y="21273"/>
                                    </p:animMotion>
                                  </p:childTnLst>
                                </p:cTn>
                              </p:par>
                              <p:par>
                                <p:cTn id="101" presetID="1" presetClass="entr" presetSubtype="0" fill="hold" grpId="0" nodeType="withEffect">
                                  <p:stCondLst>
                                    <p:cond delay="0"/>
                                  </p:stCondLst>
                                  <p:childTnLst>
                                    <p:set>
                                      <p:cBhvr>
                                        <p:cTn id="102" dur="1" fill="hold">
                                          <p:stCondLst>
                                            <p:cond delay="0"/>
                                          </p:stCondLst>
                                        </p:cTn>
                                        <p:tgtEl>
                                          <p:spTgt spid="68"/>
                                        </p:tgtEl>
                                        <p:attrNameLst>
                                          <p:attrName>style.visibility</p:attrName>
                                        </p:attrNameLst>
                                      </p:cBhvr>
                                      <p:to>
                                        <p:strVal val="visible"/>
                                      </p:to>
                                    </p:set>
                                  </p:childTnLst>
                                </p:cTn>
                              </p:par>
                              <p:par>
                                <p:cTn id="103" presetID="0" presetClass="path" presetSubtype="0" accel="50000" decel="50000" fill="hold" grpId="1" nodeType="withEffect">
                                  <p:stCondLst>
                                    <p:cond delay="0"/>
                                  </p:stCondLst>
                                  <p:childTnLst>
                                    <p:animMotion origin="layout" path="M 3.125E-6 -4.07407E-6 L 0.497 0.37732 " pathEditMode="relative" rAng="0" ptsTypes="AA">
                                      <p:cBhvr>
                                        <p:cTn id="104" dur="2000" fill="hold"/>
                                        <p:tgtEl>
                                          <p:spTgt spid="68"/>
                                        </p:tgtEl>
                                        <p:attrNameLst>
                                          <p:attrName>ppt_x</p:attrName>
                                          <p:attrName>ppt_y</p:attrName>
                                        </p:attrNameLst>
                                      </p:cBhvr>
                                      <p:rCtr x="24844" y="18866"/>
                                    </p:animMotion>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6"/>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2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69"/>
                                        </p:tgtEl>
                                        <p:attrNameLst>
                                          <p:attrName>style.visibility</p:attrName>
                                        </p:attrNameLst>
                                      </p:cBhvr>
                                      <p:to>
                                        <p:strVal val="visible"/>
                                      </p:to>
                                    </p:set>
                                  </p:childTnLst>
                                </p:cTn>
                              </p:par>
                              <p:par>
                                <p:cTn id="115" presetID="0" presetClass="path" presetSubtype="0" accel="50000" decel="50000" fill="hold" grpId="1" nodeType="withEffect">
                                  <p:stCondLst>
                                    <p:cond delay="0"/>
                                  </p:stCondLst>
                                  <p:childTnLst>
                                    <p:animMotion origin="layout" path="M -0.01276 -0.00116 L -0.08659 0.45764 " pathEditMode="relative" rAng="0" ptsTypes="AA">
                                      <p:cBhvr>
                                        <p:cTn id="116" dur="2000" fill="hold"/>
                                        <p:tgtEl>
                                          <p:spTgt spid="69"/>
                                        </p:tgtEl>
                                        <p:attrNameLst>
                                          <p:attrName>ppt_x</p:attrName>
                                          <p:attrName>ppt_y</p:attrName>
                                        </p:attrNameLst>
                                      </p:cBhvr>
                                      <p:rCtr x="-3698" y="22940"/>
                                    </p:animMotion>
                                  </p:childTnLst>
                                </p:cTn>
                              </p:par>
                            </p:childTnLst>
                          </p:cTn>
                        </p:par>
                      </p:childTnLst>
                    </p:cTn>
                  </p:par>
                  <p:par>
                    <p:cTn id="117" fill="hold">
                      <p:stCondLst>
                        <p:cond delay="indefinite"/>
                      </p:stCondLst>
                      <p:childTnLst>
                        <p:par>
                          <p:cTn id="118" fill="hold">
                            <p:stCondLst>
                              <p:cond delay="0"/>
                            </p:stCondLst>
                            <p:childTnLst>
                              <p:par>
                                <p:cTn id="119" presetID="1" presetClass="entr" presetSubtype="0" fill="hold" grpId="0" nodeType="clickEffect">
                                  <p:stCondLst>
                                    <p:cond delay="0"/>
                                  </p:stCondLst>
                                  <p:childTnLst>
                                    <p:set>
                                      <p:cBhvr>
                                        <p:cTn id="1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1" fill="hold" display="0">
                  <p:stCondLst>
                    <p:cond delay="indefinite"/>
                  </p:stCondLst>
                  <p:endCondLst>
                    <p:cond evt="onStopAudio" delay="0">
                      <p:tgtEl>
                        <p:sldTgt/>
                      </p:tgtEl>
                    </p:cond>
                  </p:endCondLst>
                </p:cTn>
                <p:tgtEl>
                  <p:spTgt spid="13"/>
                </p:tgtEl>
              </p:cMediaNode>
            </p:audio>
          </p:childTnLst>
        </p:cTn>
      </p:par>
    </p:tnLst>
    <p:bldLst>
      <p:bldP spid="7" grpId="0"/>
      <p:bldP spid="8" grpId="0" animBg="1"/>
      <p:bldP spid="10" grpId="0" animBg="1"/>
      <p:bldP spid="12" grpId="0" animBg="1"/>
      <p:bldP spid="14" grpId="0" animBg="1"/>
      <p:bldP spid="16" grpId="0" animBg="1"/>
      <p:bldP spid="18" grpId="0" animBg="1"/>
      <p:bldP spid="20" grpId="0" animBg="1"/>
      <p:bldP spid="22" grpId="0" animBg="1"/>
      <p:bldP spid="24" grpId="0" animBg="1"/>
      <p:bldP spid="26" grpId="0" animBg="1"/>
      <p:bldP spid="28" grpId="0" animBg="1"/>
      <p:bldP spid="46" grpId="0" animBg="1"/>
      <p:bldP spid="47" grpId="0" animBg="1"/>
      <p:bldP spid="48" grpId="0" animBg="1"/>
      <p:bldP spid="39" grpId="0" animBg="1"/>
      <p:bldP spid="39" grpId="1" animBg="1"/>
      <p:bldP spid="41" grpId="0" animBg="1"/>
      <p:bldP spid="41" grpId="1" animBg="1"/>
      <p:bldP spid="43" grpId="0" animBg="1"/>
      <p:bldP spid="43" grpId="1" animBg="1"/>
      <p:bldP spid="45" grpId="0" animBg="1"/>
      <p:bldP spid="45" grpId="1" animBg="1"/>
      <p:bldP spid="51" grpId="0" animBg="1"/>
      <p:bldP spid="51" grpId="1" animBg="1"/>
      <p:bldP spid="53" grpId="0" animBg="1"/>
      <p:bldP spid="53" grpId="1" animBg="1"/>
      <p:bldP spid="55" grpId="0" animBg="1"/>
      <p:bldP spid="55" grpId="1" animBg="1"/>
      <p:bldP spid="57" grpId="0" animBg="1"/>
      <p:bldP spid="57" grpId="1" animBg="1"/>
      <p:bldP spid="59" grpId="0" animBg="1"/>
      <p:bldP spid="59" grpId="1" animBg="1"/>
      <p:bldP spid="61" grpId="0" animBg="1"/>
      <p:bldP spid="61" grpId="1" animBg="1"/>
      <p:bldP spid="63" grpId="0" animBg="1"/>
      <p:bldP spid="63" grpId="1" animBg="1"/>
      <p:bldP spid="65" grpId="0" animBg="1"/>
      <p:bldP spid="65" grpId="1" animBg="1"/>
      <p:bldP spid="68" grpId="0" animBg="1"/>
      <p:bldP spid="68" grpId="1" animBg="1"/>
      <p:bldP spid="69" grpId="0" animBg="1"/>
      <p:bldP spid="69" grpId="1" animBg="1"/>
      <p:bldP spid="3" grpId="0" animBg="1"/>
      <p:bldP spid="4" grpId="0" animBg="1"/>
      <p:bldP spid="6"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8BB6C-49D9-04E4-047D-7C6110B6FE9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C361DF4-BF5E-74C4-6A81-79700483C1C2}"/>
              </a:ext>
            </a:extLst>
          </p:cNvPr>
          <p:cNvSpPr txBox="1"/>
          <p:nvPr/>
        </p:nvSpPr>
        <p:spPr>
          <a:xfrm>
            <a:off x="1371600" y="3583136"/>
            <a:ext cx="4119880" cy="2246769"/>
          </a:xfrm>
          <a:prstGeom prst="rect">
            <a:avLst/>
          </a:prstGeom>
          <a:noFill/>
        </p:spPr>
        <p:txBody>
          <a:bodyPr wrap="square">
            <a:spAutoFit/>
          </a:bodyPr>
          <a:lstStyle/>
          <a:p>
            <a:r>
              <a:rPr lang="en-US" sz="2000" dirty="0">
                <a:solidFill>
                  <a:srgbClr val="242A30"/>
                </a:solidFill>
                <a:latin typeface="Sans Serif"/>
              </a:rPr>
              <a:t>Answer choices</a:t>
            </a:r>
          </a:p>
          <a:p>
            <a:endParaRPr lang="en-US" sz="2000" dirty="0">
              <a:solidFill>
                <a:srgbClr val="242A30"/>
              </a:solidFill>
              <a:latin typeface="Sans Serif"/>
            </a:endParaRPr>
          </a:p>
          <a:p>
            <a:r>
              <a:rPr lang="en-US" sz="2000" dirty="0">
                <a:solidFill>
                  <a:srgbClr val="242A30"/>
                </a:solidFill>
                <a:latin typeface="Sans Serif"/>
              </a:rPr>
              <a:t>A. Carotid Doppler ultrasonography  </a:t>
            </a:r>
          </a:p>
          <a:p>
            <a:r>
              <a:rPr lang="en-US" sz="2000" dirty="0">
                <a:solidFill>
                  <a:srgbClr val="242A30"/>
                </a:solidFill>
                <a:latin typeface="Sans Serif"/>
              </a:rPr>
              <a:t>B. Electroencephalography  </a:t>
            </a:r>
          </a:p>
          <a:p>
            <a:r>
              <a:rPr lang="en-US" sz="2000" dirty="0">
                <a:solidFill>
                  <a:srgbClr val="242A30"/>
                </a:solidFill>
                <a:latin typeface="Sans Serif"/>
              </a:rPr>
              <a:t>C. Lumbar puncture  </a:t>
            </a:r>
          </a:p>
          <a:p>
            <a:r>
              <a:rPr lang="en-US" sz="2000" dirty="0">
                <a:solidFill>
                  <a:srgbClr val="242A30"/>
                </a:solidFill>
                <a:latin typeface="Sans Serif"/>
              </a:rPr>
              <a:t>D. </a:t>
            </a:r>
            <a:r>
              <a:rPr lang="en-US" sz="2000" dirty="0" err="1">
                <a:solidFill>
                  <a:srgbClr val="242A30"/>
                </a:solidFill>
                <a:latin typeface="Sans Serif"/>
              </a:rPr>
              <a:t>Noncontrast</a:t>
            </a:r>
            <a:r>
              <a:rPr lang="en-US" sz="2000" dirty="0">
                <a:solidFill>
                  <a:srgbClr val="242A30"/>
                </a:solidFill>
                <a:latin typeface="Sans Serif"/>
              </a:rPr>
              <a:t> head CT  </a:t>
            </a:r>
          </a:p>
          <a:p>
            <a:r>
              <a:rPr lang="en-US" sz="2000" dirty="0">
                <a:solidFill>
                  <a:srgbClr val="242A30"/>
                </a:solidFill>
                <a:latin typeface="Sans Serif"/>
              </a:rPr>
              <a:t>E. Transthoracic echocardiography </a:t>
            </a:r>
          </a:p>
        </p:txBody>
      </p:sp>
      <p:sp>
        <p:nvSpPr>
          <p:cNvPr id="8" name="Rectangle: Rounded Corners 7">
            <a:extLst>
              <a:ext uri="{FF2B5EF4-FFF2-40B4-BE49-F238E27FC236}">
                <a16:creationId xmlns:a16="http://schemas.microsoft.com/office/drawing/2014/main" id="{A4EE80D3-98D7-6E85-A6A1-FC2643928089}"/>
              </a:ext>
            </a:extLst>
          </p:cNvPr>
          <p:cNvSpPr/>
          <p:nvPr/>
        </p:nvSpPr>
        <p:spPr>
          <a:xfrm>
            <a:off x="924560" y="756920"/>
            <a:ext cx="17780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D993C722-4925-A488-96C6-971DFE76B0CF}"/>
              </a:ext>
            </a:extLst>
          </p:cNvPr>
          <p:cNvSpPr/>
          <p:nvPr/>
        </p:nvSpPr>
        <p:spPr>
          <a:xfrm>
            <a:off x="4663440" y="751840"/>
            <a:ext cx="25146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4FD4379A-A8C2-1164-AB64-33E1153711C6}"/>
              </a:ext>
            </a:extLst>
          </p:cNvPr>
          <p:cNvSpPr/>
          <p:nvPr/>
        </p:nvSpPr>
        <p:spPr>
          <a:xfrm>
            <a:off x="1290320" y="1070133"/>
            <a:ext cx="36982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25ACCA9D-41B5-4408-26D2-1A209A594A44}"/>
              </a:ext>
            </a:extLst>
          </p:cNvPr>
          <p:cNvSpPr/>
          <p:nvPr/>
        </p:nvSpPr>
        <p:spPr>
          <a:xfrm>
            <a:off x="3911600" y="1378266"/>
            <a:ext cx="758952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97853FBF-DABD-49DC-6B4A-14EEF8096E07}"/>
              </a:ext>
            </a:extLst>
          </p:cNvPr>
          <p:cNvSpPr/>
          <p:nvPr/>
        </p:nvSpPr>
        <p:spPr>
          <a:xfrm>
            <a:off x="1889760" y="1984663"/>
            <a:ext cx="192024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454CECDB-CE2F-FD72-80F1-66F392C99582}"/>
              </a:ext>
            </a:extLst>
          </p:cNvPr>
          <p:cNvSpPr/>
          <p:nvPr/>
        </p:nvSpPr>
        <p:spPr>
          <a:xfrm>
            <a:off x="4175760" y="2257366"/>
            <a:ext cx="2631440" cy="281246"/>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290E0A5F-F642-7717-BAD1-E1A4AC3848EC}"/>
              </a:ext>
            </a:extLst>
          </p:cNvPr>
          <p:cNvSpPr/>
          <p:nvPr/>
        </p:nvSpPr>
        <p:spPr>
          <a:xfrm>
            <a:off x="7254240" y="2264292"/>
            <a:ext cx="342392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8789F549-A489-B2B1-A364-D8B275747D47}"/>
              </a:ext>
            </a:extLst>
          </p:cNvPr>
          <p:cNvSpPr/>
          <p:nvPr/>
        </p:nvSpPr>
        <p:spPr>
          <a:xfrm>
            <a:off x="3230880" y="2876897"/>
            <a:ext cx="4765040" cy="281246"/>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40E14C5F-48C0-9D26-9335-48BEE62BAEC6}"/>
              </a:ext>
            </a:extLst>
          </p:cNvPr>
          <p:cNvSpPr/>
          <p:nvPr/>
        </p:nvSpPr>
        <p:spPr>
          <a:xfrm>
            <a:off x="1833880" y="2568764"/>
            <a:ext cx="45618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A7636B99-AF3D-38F0-2D47-0F1AF0621BA5}"/>
              </a:ext>
            </a:extLst>
          </p:cNvPr>
          <p:cNvSpPr/>
          <p:nvPr/>
        </p:nvSpPr>
        <p:spPr>
          <a:xfrm>
            <a:off x="8966200" y="2590669"/>
            <a:ext cx="2534920" cy="286227"/>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43BE961A-4001-80B7-14BF-487BB7FF1DAB}"/>
              </a:ext>
            </a:extLst>
          </p:cNvPr>
          <p:cNvSpPr/>
          <p:nvPr/>
        </p:nvSpPr>
        <p:spPr>
          <a:xfrm>
            <a:off x="662940" y="2911807"/>
            <a:ext cx="993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D906832E-D634-CD48-D3AB-A8A736F74F8F}"/>
              </a:ext>
            </a:extLst>
          </p:cNvPr>
          <p:cNvSpPr/>
          <p:nvPr/>
        </p:nvSpPr>
        <p:spPr>
          <a:xfrm>
            <a:off x="2753360" y="1673265"/>
            <a:ext cx="758952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Rounded Corners 46">
            <a:extLst>
              <a:ext uri="{FF2B5EF4-FFF2-40B4-BE49-F238E27FC236}">
                <a16:creationId xmlns:a16="http://schemas.microsoft.com/office/drawing/2014/main" id="{BC27091C-C07D-5531-A568-7E8C065E1D6F}"/>
              </a:ext>
            </a:extLst>
          </p:cNvPr>
          <p:cNvSpPr/>
          <p:nvPr/>
        </p:nvSpPr>
        <p:spPr>
          <a:xfrm>
            <a:off x="6898640" y="2569222"/>
            <a:ext cx="160528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1B9EC8DF-AE12-FE5B-F6BD-CAA06485466D}"/>
              </a:ext>
            </a:extLst>
          </p:cNvPr>
          <p:cNvSpPr/>
          <p:nvPr/>
        </p:nvSpPr>
        <p:spPr>
          <a:xfrm>
            <a:off x="9050020" y="766560"/>
            <a:ext cx="159766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133BCE6-0453-8A69-1C09-71C9DE34AF57}"/>
              </a:ext>
            </a:extLst>
          </p:cNvPr>
          <p:cNvSpPr txBox="1"/>
          <p:nvPr/>
        </p:nvSpPr>
        <p:spPr>
          <a:xfrm>
            <a:off x="632460" y="690662"/>
            <a:ext cx="10962640" cy="2862322"/>
          </a:xfrm>
          <a:prstGeom prst="rect">
            <a:avLst/>
          </a:prstGeom>
          <a:noFill/>
        </p:spPr>
        <p:txBody>
          <a:bodyPr wrap="square">
            <a:spAutoFit/>
          </a:bodyPr>
          <a:lstStyle/>
          <a:p>
            <a:pPr algn="just"/>
            <a:r>
              <a:rPr lang="en-US" sz="2000" dirty="0">
                <a:solidFill>
                  <a:srgbClr val="242A30"/>
                </a:solidFill>
                <a:latin typeface="Sans Serif"/>
              </a:rPr>
              <a:t>A 64-year-old man is brought to the emergency department 45 minutes after sudden onset of right-sided weakness and difficulty speaking. Shortly after the symptoms began, he developed a severe headache and vomited. He has hypertension and has not taken his prescribed medications for 3 months. His temperature is 36.8°C (98.2°F), pulse is 86/min and regular, respirations are 18/min, and blood pressure is 216/114 mm Hg. He is drowsy but opens his eyes when spoken to and follows simple commands. Examination shows a leftward gaze preference and weakness of the right lower face. Muscle strength is 2/5 in the right upper and lower extremities and 5/5 on the left. The right plantar response is extensor. Point-of-care blood glucose concentration is 112 mg/dL. What is the next best step in management?</a:t>
            </a:r>
          </a:p>
        </p:txBody>
      </p:sp>
      <p:sp>
        <p:nvSpPr>
          <p:cNvPr id="2" name="Rectangle: Rounded Corners 1">
            <a:extLst>
              <a:ext uri="{FF2B5EF4-FFF2-40B4-BE49-F238E27FC236}">
                <a16:creationId xmlns:a16="http://schemas.microsoft.com/office/drawing/2014/main" id="{28EE49B1-8114-8307-0DE3-94268CFBC4D7}"/>
              </a:ext>
            </a:extLst>
          </p:cNvPr>
          <p:cNvSpPr/>
          <p:nvPr/>
        </p:nvSpPr>
        <p:spPr>
          <a:xfrm>
            <a:off x="662940" y="3232395"/>
            <a:ext cx="1760220" cy="274320"/>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Sans Serif"/>
              </a:rPr>
              <a:t>management?</a:t>
            </a:r>
          </a:p>
        </p:txBody>
      </p:sp>
      <p:sp>
        <p:nvSpPr>
          <p:cNvPr id="11" name="Rectangle: Rounded Corners 10">
            <a:extLst>
              <a:ext uri="{FF2B5EF4-FFF2-40B4-BE49-F238E27FC236}">
                <a16:creationId xmlns:a16="http://schemas.microsoft.com/office/drawing/2014/main" id="{8A8CD493-93BE-7E63-7D41-8EAED9933EDE}"/>
              </a:ext>
            </a:extLst>
          </p:cNvPr>
          <p:cNvSpPr/>
          <p:nvPr/>
        </p:nvSpPr>
        <p:spPr>
          <a:xfrm>
            <a:off x="6644640" y="3743320"/>
            <a:ext cx="2702560" cy="274320"/>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Sans Serif"/>
              </a:rPr>
              <a:t>Urgent</a:t>
            </a:r>
          </a:p>
        </p:txBody>
      </p:sp>
      <p:sp>
        <p:nvSpPr>
          <p:cNvPr id="13" name="Rectangle: Rounded Corners 12">
            <a:extLst>
              <a:ext uri="{FF2B5EF4-FFF2-40B4-BE49-F238E27FC236}">
                <a16:creationId xmlns:a16="http://schemas.microsoft.com/office/drawing/2014/main" id="{DA04FFBD-78CA-77BA-8722-AB828083E087}"/>
              </a:ext>
            </a:extLst>
          </p:cNvPr>
          <p:cNvSpPr/>
          <p:nvPr/>
        </p:nvSpPr>
        <p:spPr>
          <a:xfrm>
            <a:off x="6644640" y="4164690"/>
            <a:ext cx="2702560" cy="274320"/>
          </a:xfrm>
          <a:prstGeom prst="roundRect">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5F1E8"/>
                </a:solidFill>
                <a:latin typeface="Sans Serif"/>
              </a:rPr>
              <a:t>Not Urgent</a:t>
            </a:r>
          </a:p>
        </p:txBody>
      </p:sp>
      <p:sp>
        <p:nvSpPr>
          <p:cNvPr id="17" name="TextBox 16">
            <a:extLst>
              <a:ext uri="{FF2B5EF4-FFF2-40B4-BE49-F238E27FC236}">
                <a16:creationId xmlns:a16="http://schemas.microsoft.com/office/drawing/2014/main" id="{D9001E51-1740-152E-4562-3AEEADA2FBB2}"/>
              </a:ext>
            </a:extLst>
          </p:cNvPr>
          <p:cNvSpPr txBox="1"/>
          <p:nvPr/>
        </p:nvSpPr>
        <p:spPr>
          <a:xfrm>
            <a:off x="5996940" y="4240588"/>
            <a:ext cx="4681220" cy="1631216"/>
          </a:xfrm>
          <a:prstGeom prst="rect">
            <a:avLst/>
          </a:prstGeom>
          <a:noFill/>
        </p:spPr>
        <p:txBody>
          <a:bodyPr wrap="square">
            <a:spAutoFit/>
          </a:bodyPr>
          <a:lstStyle/>
          <a:p>
            <a:pPr marL="342900" indent="-342900">
              <a:buFontTx/>
              <a:buChar char="-"/>
            </a:pPr>
            <a:r>
              <a:rPr lang="en-US" sz="2000" dirty="0">
                <a:solidFill>
                  <a:srgbClr val="242A30"/>
                </a:solidFill>
                <a:latin typeface="Sans Serif"/>
              </a:rPr>
              <a:t>Treat and Underlying Issue</a:t>
            </a:r>
          </a:p>
          <a:p>
            <a:pPr marL="342900" indent="-342900">
              <a:buFontTx/>
              <a:buChar char="-"/>
            </a:pPr>
            <a:r>
              <a:rPr lang="en-US" sz="2000" dirty="0">
                <a:solidFill>
                  <a:srgbClr val="242A30"/>
                </a:solidFill>
                <a:latin typeface="Sans Serif"/>
              </a:rPr>
              <a:t>Confirm or Rule Out Scary Diagnosis</a:t>
            </a:r>
          </a:p>
          <a:p>
            <a:pPr marL="342900" indent="-342900">
              <a:buFontTx/>
              <a:buChar char="-"/>
            </a:pPr>
            <a:r>
              <a:rPr lang="en-US" sz="2000" dirty="0">
                <a:solidFill>
                  <a:srgbClr val="242A30"/>
                </a:solidFill>
                <a:latin typeface="Sans Serif"/>
              </a:rPr>
              <a:t>Change Management</a:t>
            </a:r>
          </a:p>
          <a:p>
            <a:pPr marL="342900" indent="-342900">
              <a:buFontTx/>
              <a:buChar char="-"/>
            </a:pPr>
            <a:r>
              <a:rPr lang="en-US" sz="2000" dirty="0">
                <a:solidFill>
                  <a:srgbClr val="242A30"/>
                </a:solidFill>
                <a:latin typeface="Sans Serif"/>
              </a:rPr>
              <a:t>NOT Confirm Non-Urgent Diagnosis</a:t>
            </a:r>
          </a:p>
          <a:p>
            <a:pPr marL="342900" indent="-342900">
              <a:buFontTx/>
              <a:buChar char="-"/>
            </a:pPr>
            <a:endParaRPr lang="en-US" sz="2000" dirty="0">
              <a:solidFill>
                <a:srgbClr val="242A30"/>
              </a:solidFill>
              <a:latin typeface="Sans Serif"/>
            </a:endParaRPr>
          </a:p>
        </p:txBody>
      </p:sp>
      <p:sp>
        <p:nvSpPr>
          <p:cNvPr id="21" name="TextBox 20">
            <a:extLst>
              <a:ext uri="{FF2B5EF4-FFF2-40B4-BE49-F238E27FC236}">
                <a16:creationId xmlns:a16="http://schemas.microsoft.com/office/drawing/2014/main" id="{6966C92B-2380-7603-C5C7-B408BA5A010F}"/>
              </a:ext>
            </a:extLst>
          </p:cNvPr>
          <p:cNvSpPr txBox="1"/>
          <p:nvPr/>
        </p:nvSpPr>
        <p:spPr>
          <a:xfrm>
            <a:off x="1356360" y="5074763"/>
            <a:ext cx="3285313" cy="442674"/>
          </a:xfrm>
          <a:prstGeom prst="roundRect">
            <a:avLst/>
          </a:prstGeom>
          <a:solidFill>
            <a:schemeClr val="accent6">
              <a:alpha val="50000"/>
            </a:schemeClr>
          </a:solidFill>
          <a:ln>
            <a:solidFill>
              <a:schemeClr val="bg1"/>
            </a:solidFill>
          </a:ln>
        </p:spPr>
        <p:txBody>
          <a:bodyPr wrap="square">
            <a:spAutoFit/>
          </a:bodyPr>
          <a:lstStyle/>
          <a:p>
            <a:r>
              <a:rPr lang="en-US" sz="2000" dirty="0">
                <a:latin typeface="Sans Serif"/>
              </a:rPr>
              <a:t>D. </a:t>
            </a:r>
            <a:r>
              <a:rPr lang="en-US" sz="2000" dirty="0" err="1">
                <a:latin typeface="Sans Serif"/>
              </a:rPr>
              <a:t>Noncontrast</a:t>
            </a:r>
            <a:r>
              <a:rPr lang="en-US" sz="2000" dirty="0">
                <a:latin typeface="Sans Serif"/>
              </a:rPr>
              <a:t> head CT  </a:t>
            </a:r>
          </a:p>
        </p:txBody>
      </p:sp>
      <p:pic>
        <p:nvPicPr>
          <p:cNvPr id="25" name="Audio 24">
            <a:hlinkClick r:id="" action="ppaction://media"/>
            <a:extLst>
              <a:ext uri="{FF2B5EF4-FFF2-40B4-BE49-F238E27FC236}">
                <a16:creationId xmlns:a16="http://schemas.microsoft.com/office/drawing/2014/main" id="{C4267679-8D50-3E0E-3440-34D0E7C3312B}"/>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14845015"/>
      </p:ext>
    </p:extLst>
  </p:cSld>
  <p:clrMapOvr>
    <a:masterClrMapping/>
  </p:clrMapOvr>
  <mc:AlternateContent xmlns:mc="http://schemas.openxmlformats.org/markup-compatibility/2006" xmlns:p14="http://schemas.microsoft.com/office/powerpoint/2010/main">
    <mc:Choice Requires="p14">
      <p:transition spd="slow" p14:dur="2000" advTm="124167"/>
    </mc:Choice>
    <mc:Fallback xmlns="">
      <p:transition spd="slow" advTm="124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xit" presetSubtype="4" fill="hold" grpId="1" nodeType="clickEffect">
                                  <p:stCondLst>
                                    <p:cond delay="0"/>
                                  </p:stCondLst>
                                  <p:childTnLst>
                                    <p:anim calcmode="lin" valueType="num">
                                      <p:cBhvr additive="base">
                                        <p:cTn id="20" dur="500"/>
                                        <p:tgtEl>
                                          <p:spTgt spid="13"/>
                                        </p:tgtEl>
                                        <p:attrNameLst>
                                          <p:attrName>ppt_x</p:attrName>
                                        </p:attrNameLst>
                                      </p:cBhvr>
                                      <p:tavLst>
                                        <p:tav tm="0">
                                          <p:val>
                                            <p:strVal val="ppt_x"/>
                                          </p:val>
                                        </p:tav>
                                        <p:tav tm="100000">
                                          <p:val>
                                            <p:strVal val="ppt_x"/>
                                          </p:val>
                                        </p:tav>
                                      </p:tavLst>
                                    </p:anim>
                                    <p:anim calcmode="lin" valueType="num">
                                      <p:cBhvr additive="base">
                                        <p:cTn id="21" dur="500"/>
                                        <p:tgtEl>
                                          <p:spTgt spid="13"/>
                                        </p:tgtEl>
                                        <p:attrNameLst>
                                          <p:attrName>ppt_y</p:attrName>
                                        </p:attrNameLst>
                                      </p:cBhvr>
                                      <p:tavLst>
                                        <p:tav tm="0">
                                          <p:val>
                                            <p:strVal val="ppt_y"/>
                                          </p:val>
                                        </p:tav>
                                        <p:tav tm="100000">
                                          <p:val>
                                            <p:strVal val="1+ppt_h/2"/>
                                          </p:val>
                                        </p:tav>
                                      </p:tavLst>
                                    </p:anim>
                                    <p:set>
                                      <p:cBhvr>
                                        <p:cTn id="22" dur="1" fill="hold">
                                          <p:stCondLst>
                                            <p:cond delay="499"/>
                                          </p:stCondLst>
                                        </p:cTn>
                                        <p:tgtEl>
                                          <p:spTgt spid="13"/>
                                        </p:tgtEl>
                                        <p:attrNameLst>
                                          <p:attrName>style.visibility</p:attrName>
                                        </p:attrNameLst>
                                      </p:cBhvr>
                                      <p:to>
                                        <p:strVal val="hidden"/>
                                      </p:to>
                                    </p:set>
                                  </p:childTnLst>
                                </p:cTn>
                              </p:par>
                              <p:par>
                                <p:cTn id="23" presetID="6" presetClass="emph" presetSubtype="0" fill="hold" grpId="1" nodeType="withEffect">
                                  <p:stCondLst>
                                    <p:cond delay="0"/>
                                  </p:stCondLst>
                                  <p:childTnLst>
                                    <p:animScale>
                                      <p:cBhvr>
                                        <p:cTn id="24" dur="2000" fill="hold"/>
                                        <p:tgtEl>
                                          <p:spTgt spid="11"/>
                                        </p:tgtEl>
                                      </p:cBhvr>
                                      <p:by x="150000" y="150000"/>
                                    </p:animScale>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par>
                                <p:cTn id="33" presetID="6" presetClass="emph" presetSubtype="0" fill="hold" grpId="1" nodeType="withEffect">
                                  <p:stCondLst>
                                    <p:cond delay="0"/>
                                  </p:stCondLst>
                                  <p:childTnLst>
                                    <p:animScale>
                                      <p:cBhvr>
                                        <p:cTn id="34" dur="2000" fill="hold"/>
                                        <p:tgtEl>
                                          <p:spTgt spid="21"/>
                                        </p:tgtEl>
                                      </p:cBhvr>
                                      <p:by x="150000" y="150000"/>
                                    </p:animScale>
                                  </p:childTnLst>
                                </p:cTn>
                              </p:par>
                              <p:par>
                                <p:cTn id="35" presetID="1" presetClass="exit"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5"/>
                </p:tgtEl>
              </p:cMediaNode>
            </p:audio>
          </p:childTnLst>
        </p:cTn>
      </p:par>
    </p:tnLst>
    <p:bldLst>
      <p:bldP spid="7" grpId="0"/>
      <p:bldP spid="2" grpId="0" animBg="1"/>
      <p:bldP spid="11" grpId="0" animBg="1"/>
      <p:bldP spid="11" grpId="1" animBg="1"/>
      <p:bldP spid="13" grpId="0" animBg="1"/>
      <p:bldP spid="13" grpId="1" animBg="1"/>
      <p:bldP spid="17" grpId="0"/>
      <p:bldP spid="21" grpId="0" animBg="1"/>
      <p:bldP spid="21"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34602-C493-77C4-D318-6432AD914A99}"/>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291B2C8-6609-1DD0-8FE7-26BD4530000A}"/>
              </a:ext>
            </a:extLst>
          </p:cNvPr>
          <p:cNvSpPr txBox="1"/>
          <p:nvPr/>
        </p:nvSpPr>
        <p:spPr>
          <a:xfrm>
            <a:off x="1371600" y="3583136"/>
            <a:ext cx="4119880" cy="2246769"/>
          </a:xfrm>
          <a:prstGeom prst="rect">
            <a:avLst/>
          </a:prstGeom>
          <a:noFill/>
        </p:spPr>
        <p:txBody>
          <a:bodyPr wrap="square">
            <a:spAutoFit/>
          </a:bodyPr>
          <a:lstStyle/>
          <a:p>
            <a:r>
              <a:rPr lang="en-US" sz="2000" dirty="0">
                <a:solidFill>
                  <a:srgbClr val="242A30"/>
                </a:solidFill>
                <a:latin typeface="Sans Serif"/>
              </a:rPr>
              <a:t>Answer choices</a:t>
            </a:r>
          </a:p>
          <a:p>
            <a:endParaRPr lang="en-US" sz="2000" dirty="0">
              <a:solidFill>
                <a:srgbClr val="242A30"/>
              </a:solidFill>
              <a:latin typeface="Sans Serif"/>
            </a:endParaRPr>
          </a:p>
          <a:p>
            <a:r>
              <a:rPr lang="en-US" sz="2000" dirty="0">
                <a:solidFill>
                  <a:srgbClr val="242A30"/>
                </a:solidFill>
                <a:latin typeface="Sans Serif"/>
              </a:rPr>
              <a:t>A. Carotid Doppler ultrasonography  </a:t>
            </a:r>
          </a:p>
          <a:p>
            <a:r>
              <a:rPr lang="en-US" sz="2000" dirty="0">
                <a:solidFill>
                  <a:srgbClr val="242A30"/>
                </a:solidFill>
                <a:latin typeface="Sans Serif"/>
              </a:rPr>
              <a:t>B. Electroencephalography  </a:t>
            </a:r>
          </a:p>
          <a:p>
            <a:r>
              <a:rPr lang="en-US" sz="2000" dirty="0">
                <a:solidFill>
                  <a:srgbClr val="242A30"/>
                </a:solidFill>
                <a:latin typeface="Sans Serif"/>
              </a:rPr>
              <a:t>C. Lumbar puncture  </a:t>
            </a:r>
          </a:p>
          <a:p>
            <a:r>
              <a:rPr lang="en-US" sz="2000" dirty="0">
                <a:solidFill>
                  <a:srgbClr val="242A30"/>
                </a:solidFill>
                <a:latin typeface="Sans Serif"/>
              </a:rPr>
              <a:t>D. </a:t>
            </a:r>
            <a:r>
              <a:rPr lang="en-US" sz="2000" dirty="0" err="1">
                <a:solidFill>
                  <a:srgbClr val="242A30"/>
                </a:solidFill>
                <a:latin typeface="Sans Serif"/>
              </a:rPr>
              <a:t>Noncontrast</a:t>
            </a:r>
            <a:r>
              <a:rPr lang="en-US" sz="2000" dirty="0">
                <a:solidFill>
                  <a:srgbClr val="242A30"/>
                </a:solidFill>
                <a:latin typeface="Sans Serif"/>
              </a:rPr>
              <a:t> head CT  </a:t>
            </a:r>
          </a:p>
          <a:p>
            <a:r>
              <a:rPr lang="en-US" sz="2000" dirty="0">
                <a:solidFill>
                  <a:srgbClr val="242A30"/>
                </a:solidFill>
                <a:latin typeface="Sans Serif"/>
              </a:rPr>
              <a:t>E. Transthoracic echocardiography </a:t>
            </a:r>
          </a:p>
        </p:txBody>
      </p:sp>
      <p:sp>
        <p:nvSpPr>
          <p:cNvPr id="8" name="Rectangle: Rounded Corners 7">
            <a:extLst>
              <a:ext uri="{FF2B5EF4-FFF2-40B4-BE49-F238E27FC236}">
                <a16:creationId xmlns:a16="http://schemas.microsoft.com/office/drawing/2014/main" id="{B88D98C9-0BB3-C593-CE43-F1920BD70181}"/>
              </a:ext>
            </a:extLst>
          </p:cNvPr>
          <p:cNvSpPr/>
          <p:nvPr/>
        </p:nvSpPr>
        <p:spPr>
          <a:xfrm>
            <a:off x="924560" y="756920"/>
            <a:ext cx="17780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0" name="Rectangle: Rounded Corners 9">
            <a:extLst>
              <a:ext uri="{FF2B5EF4-FFF2-40B4-BE49-F238E27FC236}">
                <a16:creationId xmlns:a16="http://schemas.microsoft.com/office/drawing/2014/main" id="{D8898F08-658D-0CB7-C649-4BC7241BB151}"/>
              </a:ext>
            </a:extLst>
          </p:cNvPr>
          <p:cNvSpPr/>
          <p:nvPr/>
        </p:nvSpPr>
        <p:spPr>
          <a:xfrm>
            <a:off x="4663440" y="751840"/>
            <a:ext cx="25146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2" name="Rectangle: Rounded Corners 11">
            <a:extLst>
              <a:ext uri="{FF2B5EF4-FFF2-40B4-BE49-F238E27FC236}">
                <a16:creationId xmlns:a16="http://schemas.microsoft.com/office/drawing/2014/main" id="{F33DAF9C-ADB4-77E8-677E-B8FE8313C7EC}"/>
              </a:ext>
            </a:extLst>
          </p:cNvPr>
          <p:cNvSpPr/>
          <p:nvPr/>
        </p:nvSpPr>
        <p:spPr>
          <a:xfrm>
            <a:off x="1290320" y="1070133"/>
            <a:ext cx="36982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4" name="Rectangle: Rounded Corners 13">
            <a:extLst>
              <a:ext uri="{FF2B5EF4-FFF2-40B4-BE49-F238E27FC236}">
                <a16:creationId xmlns:a16="http://schemas.microsoft.com/office/drawing/2014/main" id="{14CBCB72-9943-F5BA-FD0B-2D7CDFA3B583}"/>
              </a:ext>
            </a:extLst>
          </p:cNvPr>
          <p:cNvSpPr/>
          <p:nvPr/>
        </p:nvSpPr>
        <p:spPr>
          <a:xfrm>
            <a:off x="3911600" y="1378266"/>
            <a:ext cx="758952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6" name="Rectangle: Rounded Corners 15">
            <a:extLst>
              <a:ext uri="{FF2B5EF4-FFF2-40B4-BE49-F238E27FC236}">
                <a16:creationId xmlns:a16="http://schemas.microsoft.com/office/drawing/2014/main" id="{92686DCA-642F-5D55-08C8-E7AE2B128869}"/>
              </a:ext>
            </a:extLst>
          </p:cNvPr>
          <p:cNvSpPr/>
          <p:nvPr/>
        </p:nvSpPr>
        <p:spPr>
          <a:xfrm>
            <a:off x="1889760" y="1984663"/>
            <a:ext cx="192024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8" name="Rectangle: Rounded Corners 17">
            <a:extLst>
              <a:ext uri="{FF2B5EF4-FFF2-40B4-BE49-F238E27FC236}">
                <a16:creationId xmlns:a16="http://schemas.microsoft.com/office/drawing/2014/main" id="{4AB3AEB5-A31C-B610-3000-C39FAC611E27}"/>
              </a:ext>
            </a:extLst>
          </p:cNvPr>
          <p:cNvSpPr/>
          <p:nvPr/>
        </p:nvSpPr>
        <p:spPr>
          <a:xfrm>
            <a:off x="4175760" y="2257366"/>
            <a:ext cx="2631440" cy="281246"/>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0" name="Rectangle: Rounded Corners 19">
            <a:extLst>
              <a:ext uri="{FF2B5EF4-FFF2-40B4-BE49-F238E27FC236}">
                <a16:creationId xmlns:a16="http://schemas.microsoft.com/office/drawing/2014/main" id="{2C2F946E-0908-7D4B-8D55-FF884CEB558D}"/>
              </a:ext>
            </a:extLst>
          </p:cNvPr>
          <p:cNvSpPr/>
          <p:nvPr/>
        </p:nvSpPr>
        <p:spPr>
          <a:xfrm>
            <a:off x="7254240" y="2264292"/>
            <a:ext cx="342392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2" name="Rectangle: Rounded Corners 21">
            <a:extLst>
              <a:ext uri="{FF2B5EF4-FFF2-40B4-BE49-F238E27FC236}">
                <a16:creationId xmlns:a16="http://schemas.microsoft.com/office/drawing/2014/main" id="{EB5EBF64-9A27-B9F5-FAAC-10FDAD39C717}"/>
              </a:ext>
            </a:extLst>
          </p:cNvPr>
          <p:cNvSpPr/>
          <p:nvPr/>
        </p:nvSpPr>
        <p:spPr>
          <a:xfrm>
            <a:off x="3230880" y="2876897"/>
            <a:ext cx="4765040" cy="281246"/>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4" name="Rectangle: Rounded Corners 23">
            <a:extLst>
              <a:ext uri="{FF2B5EF4-FFF2-40B4-BE49-F238E27FC236}">
                <a16:creationId xmlns:a16="http://schemas.microsoft.com/office/drawing/2014/main" id="{2967034B-3155-EE8C-DAB9-B93E35CEA768}"/>
              </a:ext>
            </a:extLst>
          </p:cNvPr>
          <p:cNvSpPr/>
          <p:nvPr/>
        </p:nvSpPr>
        <p:spPr>
          <a:xfrm>
            <a:off x="1833880" y="2568764"/>
            <a:ext cx="45618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6" name="Rectangle: Rounded Corners 25">
            <a:extLst>
              <a:ext uri="{FF2B5EF4-FFF2-40B4-BE49-F238E27FC236}">
                <a16:creationId xmlns:a16="http://schemas.microsoft.com/office/drawing/2014/main" id="{26E96A12-0274-A1D2-E9B6-C4D23A6A50E9}"/>
              </a:ext>
            </a:extLst>
          </p:cNvPr>
          <p:cNvSpPr/>
          <p:nvPr/>
        </p:nvSpPr>
        <p:spPr>
          <a:xfrm>
            <a:off x="8966200" y="2590669"/>
            <a:ext cx="2534920" cy="286227"/>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8" name="Rectangle: Rounded Corners 27">
            <a:extLst>
              <a:ext uri="{FF2B5EF4-FFF2-40B4-BE49-F238E27FC236}">
                <a16:creationId xmlns:a16="http://schemas.microsoft.com/office/drawing/2014/main" id="{0325D066-8B4C-9D32-FA24-97BE6F1DCB30}"/>
              </a:ext>
            </a:extLst>
          </p:cNvPr>
          <p:cNvSpPr/>
          <p:nvPr/>
        </p:nvSpPr>
        <p:spPr>
          <a:xfrm>
            <a:off x="662940" y="2911807"/>
            <a:ext cx="993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6" name="Rectangle: Rounded Corners 45">
            <a:extLst>
              <a:ext uri="{FF2B5EF4-FFF2-40B4-BE49-F238E27FC236}">
                <a16:creationId xmlns:a16="http://schemas.microsoft.com/office/drawing/2014/main" id="{9C315D62-86B0-5A56-5CA7-FFBFF4CB5595}"/>
              </a:ext>
            </a:extLst>
          </p:cNvPr>
          <p:cNvSpPr/>
          <p:nvPr/>
        </p:nvSpPr>
        <p:spPr>
          <a:xfrm>
            <a:off x="2753360" y="1673265"/>
            <a:ext cx="758952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7" name="Rectangle: Rounded Corners 46">
            <a:extLst>
              <a:ext uri="{FF2B5EF4-FFF2-40B4-BE49-F238E27FC236}">
                <a16:creationId xmlns:a16="http://schemas.microsoft.com/office/drawing/2014/main" id="{2738E9C5-9184-0906-1667-3735DE0058B3}"/>
              </a:ext>
            </a:extLst>
          </p:cNvPr>
          <p:cNvSpPr/>
          <p:nvPr/>
        </p:nvSpPr>
        <p:spPr>
          <a:xfrm>
            <a:off x="6898640" y="2569222"/>
            <a:ext cx="160528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8" name="Rectangle: Rounded Corners 47">
            <a:extLst>
              <a:ext uri="{FF2B5EF4-FFF2-40B4-BE49-F238E27FC236}">
                <a16:creationId xmlns:a16="http://schemas.microsoft.com/office/drawing/2014/main" id="{37501EFC-B0E0-F874-06C2-73E0E551BA42}"/>
              </a:ext>
            </a:extLst>
          </p:cNvPr>
          <p:cNvSpPr/>
          <p:nvPr/>
        </p:nvSpPr>
        <p:spPr>
          <a:xfrm>
            <a:off x="9050020" y="766560"/>
            <a:ext cx="159766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5" name="TextBox 4">
            <a:extLst>
              <a:ext uri="{FF2B5EF4-FFF2-40B4-BE49-F238E27FC236}">
                <a16:creationId xmlns:a16="http://schemas.microsoft.com/office/drawing/2014/main" id="{D73B0FEA-AB9F-A5B7-1A40-F47778D6DD0C}"/>
              </a:ext>
            </a:extLst>
          </p:cNvPr>
          <p:cNvSpPr txBox="1"/>
          <p:nvPr/>
        </p:nvSpPr>
        <p:spPr>
          <a:xfrm>
            <a:off x="632460" y="690662"/>
            <a:ext cx="10962640" cy="2862322"/>
          </a:xfrm>
          <a:prstGeom prst="rect">
            <a:avLst/>
          </a:prstGeom>
          <a:noFill/>
        </p:spPr>
        <p:txBody>
          <a:bodyPr wrap="square">
            <a:spAutoFit/>
          </a:bodyPr>
          <a:lstStyle/>
          <a:p>
            <a:pPr algn="just"/>
            <a:r>
              <a:rPr lang="en-US" sz="2000" dirty="0">
                <a:solidFill>
                  <a:srgbClr val="242A30"/>
                </a:solidFill>
                <a:latin typeface="Sans Serif"/>
              </a:rPr>
              <a:t>A 64-year-old man is brought to the emergency department 45 minutes after sudden onset of right-sided weakness and difficulty speaking. Shortly after the symptoms began, he developed a severe headache and vomited. He has hypertension and has not taken his prescribed medications for 3 months. His temperature is 36.8°C (98.2°F), pulse is 86/min and regular, respirations are 18/min, and blood pressure is 216/114 mm Hg. He is drowsy but opens his eyes when spoken to and follows simple commands. Examination shows a leftward gaze preference and weakness of the right lower face. Muscle strength is 2/5 in the right upper and lower extremities and 5/5 on the left. The right plantar response is extensor. Point-of-care blood glucose concentration is 112 mg/dL. What is the next best step in management?</a:t>
            </a:r>
          </a:p>
        </p:txBody>
      </p:sp>
      <p:cxnSp>
        <p:nvCxnSpPr>
          <p:cNvPr id="4" name="Straight Arrow Connector 3">
            <a:extLst>
              <a:ext uri="{FF2B5EF4-FFF2-40B4-BE49-F238E27FC236}">
                <a16:creationId xmlns:a16="http://schemas.microsoft.com/office/drawing/2014/main" id="{829E62B8-14BF-D624-4235-D88E3AC0AED4}"/>
              </a:ext>
            </a:extLst>
          </p:cNvPr>
          <p:cNvCxnSpPr/>
          <p:nvPr/>
        </p:nvCxnSpPr>
        <p:spPr>
          <a:xfrm>
            <a:off x="5760720" y="4419600"/>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5B8BED5-D003-0BAF-CC88-39CEB1669248}"/>
              </a:ext>
            </a:extLst>
          </p:cNvPr>
          <p:cNvSpPr txBox="1"/>
          <p:nvPr/>
        </p:nvSpPr>
        <p:spPr>
          <a:xfrm>
            <a:off x="7178040" y="4219545"/>
            <a:ext cx="2651760" cy="400110"/>
          </a:xfrm>
          <a:prstGeom prst="rect">
            <a:avLst/>
          </a:prstGeom>
          <a:noFill/>
        </p:spPr>
        <p:txBody>
          <a:bodyPr wrap="square">
            <a:spAutoFit/>
          </a:bodyPr>
          <a:lstStyle/>
          <a:p>
            <a:r>
              <a:rPr lang="en-US" sz="2000" dirty="0">
                <a:solidFill>
                  <a:srgbClr val="242A30"/>
                </a:solidFill>
                <a:latin typeface="Sans Serif"/>
              </a:rPr>
              <a:t>Carotid Artery Stenosis</a:t>
            </a:r>
          </a:p>
        </p:txBody>
      </p:sp>
      <p:cxnSp>
        <p:nvCxnSpPr>
          <p:cNvPr id="15" name="Straight Arrow Connector 14">
            <a:extLst>
              <a:ext uri="{FF2B5EF4-FFF2-40B4-BE49-F238E27FC236}">
                <a16:creationId xmlns:a16="http://schemas.microsoft.com/office/drawing/2014/main" id="{8195FF51-46A1-A900-84BE-A86F2527DF56}"/>
              </a:ext>
            </a:extLst>
          </p:cNvPr>
          <p:cNvCxnSpPr/>
          <p:nvPr/>
        </p:nvCxnSpPr>
        <p:spPr>
          <a:xfrm>
            <a:off x="5760720" y="469112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642DBFA7-D99F-E933-112D-A18753F97BD7}"/>
              </a:ext>
            </a:extLst>
          </p:cNvPr>
          <p:cNvSpPr txBox="1"/>
          <p:nvPr/>
        </p:nvSpPr>
        <p:spPr>
          <a:xfrm>
            <a:off x="7178040" y="4506465"/>
            <a:ext cx="2865120" cy="400110"/>
          </a:xfrm>
          <a:prstGeom prst="rect">
            <a:avLst/>
          </a:prstGeom>
          <a:noFill/>
        </p:spPr>
        <p:txBody>
          <a:bodyPr wrap="square">
            <a:spAutoFit/>
          </a:bodyPr>
          <a:lstStyle/>
          <a:p>
            <a:r>
              <a:rPr lang="en-US" sz="2000" dirty="0">
                <a:solidFill>
                  <a:srgbClr val="242A30"/>
                </a:solidFill>
                <a:latin typeface="Sans Serif"/>
              </a:rPr>
              <a:t>Seizure (Todd’s Paralysis)</a:t>
            </a:r>
          </a:p>
        </p:txBody>
      </p:sp>
      <p:cxnSp>
        <p:nvCxnSpPr>
          <p:cNvPr id="23" name="Straight Arrow Connector 22">
            <a:extLst>
              <a:ext uri="{FF2B5EF4-FFF2-40B4-BE49-F238E27FC236}">
                <a16:creationId xmlns:a16="http://schemas.microsoft.com/office/drawing/2014/main" id="{CD2D1A26-0054-7A7F-F86A-C000BA28B3FB}"/>
              </a:ext>
            </a:extLst>
          </p:cNvPr>
          <p:cNvCxnSpPr/>
          <p:nvPr/>
        </p:nvCxnSpPr>
        <p:spPr>
          <a:xfrm>
            <a:off x="5760720" y="496928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23ABB3D6-0C39-5A25-1CA5-F3EAC9F3DEEA}"/>
              </a:ext>
            </a:extLst>
          </p:cNvPr>
          <p:cNvSpPr txBox="1"/>
          <p:nvPr/>
        </p:nvSpPr>
        <p:spPr>
          <a:xfrm>
            <a:off x="7178040" y="4784625"/>
            <a:ext cx="4417060" cy="400110"/>
          </a:xfrm>
          <a:prstGeom prst="rect">
            <a:avLst/>
          </a:prstGeom>
          <a:noFill/>
        </p:spPr>
        <p:txBody>
          <a:bodyPr wrap="square">
            <a:spAutoFit/>
          </a:bodyPr>
          <a:lstStyle/>
          <a:p>
            <a:r>
              <a:rPr lang="en-US" sz="2000" dirty="0">
                <a:solidFill>
                  <a:srgbClr val="242A30"/>
                </a:solidFill>
                <a:latin typeface="Sans Serif"/>
              </a:rPr>
              <a:t>Unconfirmed Subarachnoid Hemorrhage</a:t>
            </a:r>
          </a:p>
        </p:txBody>
      </p:sp>
      <p:cxnSp>
        <p:nvCxnSpPr>
          <p:cNvPr id="27" name="Straight Arrow Connector 26">
            <a:extLst>
              <a:ext uri="{FF2B5EF4-FFF2-40B4-BE49-F238E27FC236}">
                <a16:creationId xmlns:a16="http://schemas.microsoft.com/office/drawing/2014/main" id="{DB1ADE6F-C5AC-E6DF-FBC0-A43358E7D773}"/>
              </a:ext>
            </a:extLst>
          </p:cNvPr>
          <p:cNvCxnSpPr/>
          <p:nvPr/>
        </p:nvCxnSpPr>
        <p:spPr>
          <a:xfrm>
            <a:off x="5760720" y="5635843"/>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BE4D21B1-0353-F7C9-B9E4-0BDC8BC21E5E}"/>
              </a:ext>
            </a:extLst>
          </p:cNvPr>
          <p:cNvSpPr txBox="1"/>
          <p:nvPr/>
        </p:nvSpPr>
        <p:spPr>
          <a:xfrm>
            <a:off x="7178040" y="5451186"/>
            <a:ext cx="4640580" cy="400110"/>
          </a:xfrm>
          <a:prstGeom prst="rect">
            <a:avLst/>
          </a:prstGeom>
          <a:noFill/>
        </p:spPr>
        <p:txBody>
          <a:bodyPr wrap="square">
            <a:spAutoFit/>
          </a:bodyPr>
          <a:lstStyle/>
          <a:p>
            <a:r>
              <a:rPr lang="en-US" sz="2000" dirty="0">
                <a:solidFill>
                  <a:srgbClr val="242A30"/>
                </a:solidFill>
                <a:latin typeface="Sans Serif"/>
              </a:rPr>
              <a:t>Ischemic Stroke with Cardioembolic Source</a:t>
            </a:r>
          </a:p>
        </p:txBody>
      </p:sp>
      <p:pic>
        <p:nvPicPr>
          <p:cNvPr id="31" name="Audio 30">
            <a:hlinkClick r:id="" action="ppaction://media"/>
            <a:extLst>
              <a:ext uri="{FF2B5EF4-FFF2-40B4-BE49-F238E27FC236}">
                <a16:creationId xmlns:a16="http://schemas.microsoft.com/office/drawing/2014/main" id="{16CDF677-EDBD-7507-977A-8886085D9E6D}"/>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810050761"/>
      </p:ext>
    </p:extLst>
  </p:cSld>
  <p:clrMapOvr>
    <a:masterClrMapping/>
  </p:clrMapOvr>
  <mc:AlternateContent xmlns:mc="http://schemas.openxmlformats.org/markup-compatibility/2006" xmlns:p14="http://schemas.microsoft.com/office/powerpoint/2010/main">
    <mc:Choice Requires="p14">
      <p:transition spd="slow" p14:dur="2000" advTm="63819"/>
    </mc:Choice>
    <mc:Fallback xmlns="">
      <p:transition spd="slow" advTm="638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31"/>
                </p:tgtEl>
              </p:cMediaNode>
            </p:audio>
          </p:childTnLst>
        </p:cTn>
      </p:par>
    </p:tnLst>
    <p:bldLst>
      <p:bldP spid="9" grpId="0"/>
      <p:bldP spid="19" grpId="0"/>
      <p:bldP spid="25"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F2209-877D-7860-B4F7-7893DFE8D5D7}"/>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9191B07A-B1D3-26C7-D37D-A1516CBFFE6D}"/>
              </a:ext>
            </a:extLst>
          </p:cNvPr>
          <p:cNvSpPr/>
          <p:nvPr/>
        </p:nvSpPr>
        <p:spPr>
          <a:xfrm>
            <a:off x="3710940" y="728375"/>
            <a:ext cx="1755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6D66DCDB-EAAB-A25E-2E6E-62063E026E3B}"/>
              </a:ext>
            </a:extLst>
          </p:cNvPr>
          <p:cNvSpPr/>
          <p:nvPr/>
        </p:nvSpPr>
        <p:spPr>
          <a:xfrm>
            <a:off x="8539480" y="728375"/>
            <a:ext cx="1755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23747960-23DE-E55A-E0F9-62DDEC000EED}"/>
              </a:ext>
            </a:extLst>
          </p:cNvPr>
          <p:cNvSpPr/>
          <p:nvPr/>
        </p:nvSpPr>
        <p:spPr>
          <a:xfrm>
            <a:off x="2977515" y="1043009"/>
            <a:ext cx="1755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E47BA92B-201C-CE9E-9EC4-8943DEADDD96}"/>
              </a:ext>
            </a:extLst>
          </p:cNvPr>
          <p:cNvSpPr/>
          <p:nvPr/>
        </p:nvSpPr>
        <p:spPr>
          <a:xfrm>
            <a:off x="2989897" y="1641220"/>
            <a:ext cx="7767003"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E0D3504-BE61-AC93-03E3-841EE4ECBEB2}"/>
              </a:ext>
            </a:extLst>
          </p:cNvPr>
          <p:cNvSpPr txBox="1"/>
          <p:nvPr/>
        </p:nvSpPr>
        <p:spPr>
          <a:xfrm>
            <a:off x="637540" y="665262"/>
            <a:ext cx="10962640" cy="1323439"/>
          </a:xfrm>
          <a:prstGeom prst="rect">
            <a:avLst/>
          </a:prstGeom>
          <a:noFill/>
        </p:spPr>
        <p:txBody>
          <a:bodyPr wrap="square">
            <a:spAutoFit/>
          </a:bodyPr>
          <a:lstStyle/>
          <a:p>
            <a:pPr algn="just">
              <a:buNone/>
            </a:pPr>
            <a:r>
              <a:rPr lang="en-US" sz="2000" dirty="0" err="1">
                <a:latin typeface="Sans Serif"/>
              </a:rPr>
              <a:t>Noncontrast</a:t>
            </a:r>
            <a:r>
              <a:rPr lang="en-US" sz="2000" dirty="0">
                <a:latin typeface="Sans Serif"/>
              </a:rPr>
              <a:t> head CT shows no hemorrhage. After acute stroke treatment, he is admitted. On hospital day 2, he is alert and clinically stable, with only mild residual right-sided weakness. MRI shows a small acute infarct in the left middle cerebral artery territory. Antiplatelet and statin therapy have been initiated. He reports a 5-minute episode of painless loss of vision in the left eye one week earlier. </a:t>
            </a:r>
          </a:p>
        </p:txBody>
      </p:sp>
      <p:sp>
        <p:nvSpPr>
          <p:cNvPr id="6" name="Rectangle: Rounded Corners 5">
            <a:extLst>
              <a:ext uri="{FF2B5EF4-FFF2-40B4-BE49-F238E27FC236}">
                <a16:creationId xmlns:a16="http://schemas.microsoft.com/office/drawing/2014/main" id="{548C703B-58A6-4E7B-630B-F9FCA7F4CBED}"/>
              </a:ext>
            </a:extLst>
          </p:cNvPr>
          <p:cNvSpPr/>
          <p:nvPr/>
        </p:nvSpPr>
        <p:spPr>
          <a:xfrm>
            <a:off x="1398270" y="4273278"/>
            <a:ext cx="845566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F8A0EDF-3DEA-88AE-8894-3444DCC5520F}"/>
              </a:ext>
            </a:extLst>
          </p:cNvPr>
          <p:cNvSpPr txBox="1"/>
          <p:nvPr/>
        </p:nvSpPr>
        <p:spPr>
          <a:xfrm>
            <a:off x="1371600" y="3583136"/>
            <a:ext cx="4119880" cy="2246769"/>
          </a:xfrm>
          <a:prstGeom prst="rect">
            <a:avLst/>
          </a:prstGeom>
          <a:noFill/>
        </p:spPr>
        <p:txBody>
          <a:bodyPr wrap="square">
            <a:spAutoFit/>
          </a:bodyPr>
          <a:lstStyle/>
          <a:p>
            <a:r>
              <a:rPr lang="en-US" sz="2000" dirty="0">
                <a:solidFill>
                  <a:srgbClr val="242A30"/>
                </a:solidFill>
                <a:latin typeface="Sans Serif"/>
              </a:rPr>
              <a:t>Answer choices</a:t>
            </a:r>
          </a:p>
          <a:p>
            <a:endParaRPr lang="en-US" sz="2000" dirty="0">
              <a:solidFill>
                <a:srgbClr val="242A30"/>
              </a:solidFill>
              <a:latin typeface="Sans Serif"/>
            </a:endParaRPr>
          </a:p>
          <a:p>
            <a:r>
              <a:rPr lang="en-US" sz="2000" dirty="0">
                <a:solidFill>
                  <a:srgbClr val="242A30"/>
                </a:solidFill>
                <a:latin typeface="Sans Serif"/>
              </a:rPr>
              <a:t>A. Carotid Doppler ultrasonography  </a:t>
            </a:r>
          </a:p>
          <a:p>
            <a:r>
              <a:rPr lang="en-US" sz="2000" dirty="0">
                <a:solidFill>
                  <a:srgbClr val="242A30"/>
                </a:solidFill>
                <a:latin typeface="Sans Serif"/>
              </a:rPr>
              <a:t>B. Electroencephalography  </a:t>
            </a:r>
          </a:p>
          <a:p>
            <a:r>
              <a:rPr lang="en-US" sz="2000" dirty="0">
                <a:solidFill>
                  <a:srgbClr val="242A30"/>
                </a:solidFill>
                <a:latin typeface="Sans Serif"/>
              </a:rPr>
              <a:t>C. Lumbar puncture  </a:t>
            </a:r>
          </a:p>
          <a:p>
            <a:r>
              <a:rPr lang="en-US" sz="2000" dirty="0">
                <a:solidFill>
                  <a:srgbClr val="242A30"/>
                </a:solidFill>
                <a:latin typeface="Sans Serif"/>
              </a:rPr>
              <a:t>D. </a:t>
            </a:r>
            <a:r>
              <a:rPr lang="en-US" sz="2000" dirty="0" err="1">
                <a:solidFill>
                  <a:srgbClr val="242A30"/>
                </a:solidFill>
                <a:latin typeface="Sans Serif"/>
              </a:rPr>
              <a:t>Noncontrast</a:t>
            </a:r>
            <a:r>
              <a:rPr lang="en-US" sz="2000" dirty="0">
                <a:solidFill>
                  <a:srgbClr val="242A30"/>
                </a:solidFill>
                <a:latin typeface="Sans Serif"/>
              </a:rPr>
              <a:t> head CT  </a:t>
            </a:r>
          </a:p>
          <a:p>
            <a:r>
              <a:rPr lang="en-US" sz="2000" dirty="0">
                <a:solidFill>
                  <a:srgbClr val="242A30"/>
                </a:solidFill>
                <a:latin typeface="Sans Serif"/>
              </a:rPr>
              <a:t>E. Transthoracic echocardiography </a:t>
            </a:r>
          </a:p>
        </p:txBody>
      </p:sp>
      <p:sp>
        <p:nvSpPr>
          <p:cNvPr id="8" name="Rectangle: Rounded Corners 7">
            <a:extLst>
              <a:ext uri="{FF2B5EF4-FFF2-40B4-BE49-F238E27FC236}">
                <a16:creationId xmlns:a16="http://schemas.microsoft.com/office/drawing/2014/main" id="{68B7ED9A-FF13-2DDE-3036-03BAF9AFAF5C}"/>
              </a:ext>
            </a:extLst>
          </p:cNvPr>
          <p:cNvSpPr/>
          <p:nvPr/>
        </p:nvSpPr>
        <p:spPr>
          <a:xfrm>
            <a:off x="929640" y="755108"/>
            <a:ext cx="17780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0" name="Rectangle: Rounded Corners 9">
            <a:extLst>
              <a:ext uri="{FF2B5EF4-FFF2-40B4-BE49-F238E27FC236}">
                <a16:creationId xmlns:a16="http://schemas.microsoft.com/office/drawing/2014/main" id="{8F967360-F298-521C-8494-F4CB686455F4}"/>
              </a:ext>
            </a:extLst>
          </p:cNvPr>
          <p:cNvSpPr/>
          <p:nvPr/>
        </p:nvSpPr>
        <p:spPr>
          <a:xfrm>
            <a:off x="4668520" y="750028"/>
            <a:ext cx="25146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2" name="Rectangle: Rounded Corners 11">
            <a:extLst>
              <a:ext uri="{FF2B5EF4-FFF2-40B4-BE49-F238E27FC236}">
                <a16:creationId xmlns:a16="http://schemas.microsoft.com/office/drawing/2014/main" id="{639CEC15-6B94-7FE0-480E-22F8C4AA5DA6}"/>
              </a:ext>
            </a:extLst>
          </p:cNvPr>
          <p:cNvSpPr/>
          <p:nvPr/>
        </p:nvSpPr>
        <p:spPr>
          <a:xfrm>
            <a:off x="1295400" y="1068321"/>
            <a:ext cx="36982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4" name="Rectangle: Rounded Corners 13">
            <a:extLst>
              <a:ext uri="{FF2B5EF4-FFF2-40B4-BE49-F238E27FC236}">
                <a16:creationId xmlns:a16="http://schemas.microsoft.com/office/drawing/2014/main" id="{95D6FC37-477F-6FC8-AD1C-392532D2A2F2}"/>
              </a:ext>
            </a:extLst>
          </p:cNvPr>
          <p:cNvSpPr/>
          <p:nvPr/>
        </p:nvSpPr>
        <p:spPr>
          <a:xfrm>
            <a:off x="3916680" y="1376454"/>
            <a:ext cx="758952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6" name="Rectangle: Rounded Corners 15">
            <a:extLst>
              <a:ext uri="{FF2B5EF4-FFF2-40B4-BE49-F238E27FC236}">
                <a16:creationId xmlns:a16="http://schemas.microsoft.com/office/drawing/2014/main" id="{7E291469-8B47-FFA6-1AB4-D87A0E5AE9F2}"/>
              </a:ext>
            </a:extLst>
          </p:cNvPr>
          <p:cNvSpPr/>
          <p:nvPr/>
        </p:nvSpPr>
        <p:spPr>
          <a:xfrm>
            <a:off x="1894840" y="1982851"/>
            <a:ext cx="192024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8" name="Rectangle: Rounded Corners 17">
            <a:extLst>
              <a:ext uri="{FF2B5EF4-FFF2-40B4-BE49-F238E27FC236}">
                <a16:creationId xmlns:a16="http://schemas.microsoft.com/office/drawing/2014/main" id="{5CF9A9D2-ADEA-CC9C-838D-603F1E79726D}"/>
              </a:ext>
            </a:extLst>
          </p:cNvPr>
          <p:cNvSpPr/>
          <p:nvPr/>
        </p:nvSpPr>
        <p:spPr>
          <a:xfrm>
            <a:off x="4180840" y="2255554"/>
            <a:ext cx="2631440" cy="281246"/>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0" name="Rectangle: Rounded Corners 19">
            <a:extLst>
              <a:ext uri="{FF2B5EF4-FFF2-40B4-BE49-F238E27FC236}">
                <a16:creationId xmlns:a16="http://schemas.microsoft.com/office/drawing/2014/main" id="{655651AF-4860-B1F0-89D4-8E2ABD5D0202}"/>
              </a:ext>
            </a:extLst>
          </p:cNvPr>
          <p:cNvSpPr/>
          <p:nvPr/>
        </p:nvSpPr>
        <p:spPr>
          <a:xfrm>
            <a:off x="7259320" y="2262480"/>
            <a:ext cx="342392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2" name="Rectangle: Rounded Corners 21">
            <a:extLst>
              <a:ext uri="{FF2B5EF4-FFF2-40B4-BE49-F238E27FC236}">
                <a16:creationId xmlns:a16="http://schemas.microsoft.com/office/drawing/2014/main" id="{0F17D656-8AAF-AADF-2426-E42C8F56587C}"/>
              </a:ext>
            </a:extLst>
          </p:cNvPr>
          <p:cNvSpPr/>
          <p:nvPr/>
        </p:nvSpPr>
        <p:spPr>
          <a:xfrm>
            <a:off x="3235960" y="2875085"/>
            <a:ext cx="4765040" cy="281246"/>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4" name="Rectangle: Rounded Corners 23">
            <a:extLst>
              <a:ext uri="{FF2B5EF4-FFF2-40B4-BE49-F238E27FC236}">
                <a16:creationId xmlns:a16="http://schemas.microsoft.com/office/drawing/2014/main" id="{82E93AA8-1B4F-0F49-8A17-543501624E48}"/>
              </a:ext>
            </a:extLst>
          </p:cNvPr>
          <p:cNvSpPr/>
          <p:nvPr/>
        </p:nvSpPr>
        <p:spPr>
          <a:xfrm>
            <a:off x="1838960" y="2566952"/>
            <a:ext cx="45618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6" name="Rectangle: Rounded Corners 25">
            <a:extLst>
              <a:ext uri="{FF2B5EF4-FFF2-40B4-BE49-F238E27FC236}">
                <a16:creationId xmlns:a16="http://schemas.microsoft.com/office/drawing/2014/main" id="{C3043177-1859-B4D0-D8FC-507D23ADCE2C}"/>
              </a:ext>
            </a:extLst>
          </p:cNvPr>
          <p:cNvSpPr/>
          <p:nvPr/>
        </p:nvSpPr>
        <p:spPr>
          <a:xfrm>
            <a:off x="8971280" y="2588857"/>
            <a:ext cx="2534920" cy="286227"/>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8" name="Rectangle: Rounded Corners 27">
            <a:extLst>
              <a:ext uri="{FF2B5EF4-FFF2-40B4-BE49-F238E27FC236}">
                <a16:creationId xmlns:a16="http://schemas.microsoft.com/office/drawing/2014/main" id="{204E8035-4F55-665A-25AF-664ABAA0EA37}"/>
              </a:ext>
            </a:extLst>
          </p:cNvPr>
          <p:cNvSpPr/>
          <p:nvPr/>
        </p:nvSpPr>
        <p:spPr>
          <a:xfrm>
            <a:off x="668020" y="2909995"/>
            <a:ext cx="993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6" name="Rectangle: Rounded Corners 45">
            <a:extLst>
              <a:ext uri="{FF2B5EF4-FFF2-40B4-BE49-F238E27FC236}">
                <a16:creationId xmlns:a16="http://schemas.microsoft.com/office/drawing/2014/main" id="{585107AE-A2BF-81AC-9290-0C87895F8FF2}"/>
              </a:ext>
            </a:extLst>
          </p:cNvPr>
          <p:cNvSpPr/>
          <p:nvPr/>
        </p:nvSpPr>
        <p:spPr>
          <a:xfrm>
            <a:off x="2758440" y="1671453"/>
            <a:ext cx="758952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7" name="Rectangle: Rounded Corners 46">
            <a:extLst>
              <a:ext uri="{FF2B5EF4-FFF2-40B4-BE49-F238E27FC236}">
                <a16:creationId xmlns:a16="http://schemas.microsoft.com/office/drawing/2014/main" id="{64AB845D-5AF9-9AAC-753A-FF4BF13297FA}"/>
              </a:ext>
            </a:extLst>
          </p:cNvPr>
          <p:cNvSpPr/>
          <p:nvPr/>
        </p:nvSpPr>
        <p:spPr>
          <a:xfrm>
            <a:off x="6903720" y="2567410"/>
            <a:ext cx="160528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8" name="Rectangle: Rounded Corners 47">
            <a:extLst>
              <a:ext uri="{FF2B5EF4-FFF2-40B4-BE49-F238E27FC236}">
                <a16:creationId xmlns:a16="http://schemas.microsoft.com/office/drawing/2014/main" id="{7142867C-2AD6-F272-F7D5-28B69E0571D6}"/>
              </a:ext>
            </a:extLst>
          </p:cNvPr>
          <p:cNvSpPr/>
          <p:nvPr/>
        </p:nvSpPr>
        <p:spPr>
          <a:xfrm>
            <a:off x="9055100" y="764748"/>
            <a:ext cx="159766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5" name="TextBox 4">
            <a:extLst>
              <a:ext uri="{FF2B5EF4-FFF2-40B4-BE49-F238E27FC236}">
                <a16:creationId xmlns:a16="http://schemas.microsoft.com/office/drawing/2014/main" id="{2462779C-26D8-DF7B-AE73-B66AF9ECC1C9}"/>
              </a:ext>
            </a:extLst>
          </p:cNvPr>
          <p:cNvSpPr txBox="1"/>
          <p:nvPr/>
        </p:nvSpPr>
        <p:spPr>
          <a:xfrm>
            <a:off x="637540" y="688850"/>
            <a:ext cx="10962640" cy="2862322"/>
          </a:xfrm>
          <a:prstGeom prst="rect">
            <a:avLst/>
          </a:prstGeom>
          <a:noFill/>
        </p:spPr>
        <p:txBody>
          <a:bodyPr wrap="square">
            <a:spAutoFit/>
          </a:bodyPr>
          <a:lstStyle/>
          <a:p>
            <a:pPr algn="just"/>
            <a:r>
              <a:rPr lang="en-US" sz="2000" dirty="0">
                <a:solidFill>
                  <a:srgbClr val="242A30"/>
                </a:solidFill>
                <a:latin typeface="Sans Serif"/>
              </a:rPr>
              <a:t>A 64-year-old man is brought to the emergency department 45 minutes after sudden onset of right-sided weakness and difficulty speaking. Shortly after the symptoms began, he developed a severe headache and vomited. He has hypertension and has not taken his prescribed medications for 3 months. His temperature is 36.8°C (98.2°F), pulse is 86/min and regular, respirations are 18/min, and blood pressure is 216/114 mm Hg. He is drowsy but opens his eyes when spoken to and follows simple commands. Examination shows a leftward gaze preference and weakness of the right lower face. Muscle strength is 2/5 in the right upper and lower extremities and 5/5 on the left. The right plantar response is extensor. Point-of-care blood glucose concentration is 112 mg/dL. What is the next best step in management?</a:t>
            </a:r>
          </a:p>
        </p:txBody>
      </p:sp>
      <p:cxnSp>
        <p:nvCxnSpPr>
          <p:cNvPr id="4" name="Straight Arrow Connector 3">
            <a:extLst>
              <a:ext uri="{FF2B5EF4-FFF2-40B4-BE49-F238E27FC236}">
                <a16:creationId xmlns:a16="http://schemas.microsoft.com/office/drawing/2014/main" id="{D6753DE8-6604-0C01-9F4D-1E6787E0D929}"/>
              </a:ext>
            </a:extLst>
          </p:cNvPr>
          <p:cNvCxnSpPr/>
          <p:nvPr/>
        </p:nvCxnSpPr>
        <p:spPr>
          <a:xfrm>
            <a:off x="5760720" y="4419600"/>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6ED8B97-306F-C549-1FB0-326412B872C1}"/>
              </a:ext>
            </a:extLst>
          </p:cNvPr>
          <p:cNvSpPr txBox="1"/>
          <p:nvPr/>
        </p:nvSpPr>
        <p:spPr>
          <a:xfrm>
            <a:off x="7178040" y="4219545"/>
            <a:ext cx="2651760" cy="400110"/>
          </a:xfrm>
          <a:prstGeom prst="rect">
            <a:avLst/>
          </a:prstGeom>
          <a:noFill/>
        </p:spPr>
        <p:txBody>
          <a:bodyPr wrap="square">
            <a:spAutoFit/>
          </a:bodyPr>
          <a:lstStyle/>
          <a:p>
            <a:r>
              <a:rPr lang="en-US" sz="2000" dirty="0">
                <a:solidFill>
                  <a:srgbClr val="242A30"/>
                </a:solidFill>
                <a:latin typeface="Sans Serif"/>
              </a:rPr>
              <a:t>Carotid Artery Stenosis</a:t>
            </a:r>
          </a:p>
        </p:txBody>
      </p:sp>
      <p:cxnSp>
        <p:nvCxnSpPr>
          <p:cNvPr id="15" name="Straight Arrow Connector 14">
            <a:extLst>
              <a:ext uri="{FF2B5EF4-FFF2-40B4-BE49-F238E27FC236}">
                <a16:creationId xmlns:a16="http://schemas.microsoft.com/office/drawing/2014/main" id="{4F965DD2-98D6-E04B-A864-0F60A689B99F}"/>
              </a:ext>
            </a:extLst>
          </p:cNvPr>
          <p:cNvCxnSpPr/>
          <p:nvPr/>
        </p:nvCxnSpPr>
        <p:spPr>
          <a:xfrm>
            <a:off x="5760720" y="469112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560C89A-4133-CF70-1CE9-983D51440706}"/>
              </a:ext>
            </a:extLst>
          </p:cNvPr>
          <p:cNvSpPr txBox="1"/>
          <p:nvPr/>
        </p:nvSpPr>
        <p:spPr>
          <a:xfrm>
            <a:off x="7178040" y="4506465"/>
            <a:ext cx="2865120" cy="400110"/>
          </a:xfrm>
          <a:prstGeom prst="rect">
            <a:avLst/>
          </a:prstGeom>
          <a:noFill/>
        </p:spPr>
        <p:txBody>
          <a:bodyPr wrap="square">
            <a:spAutoFit/>
          </a:bodyPr>
          <a:lstStyle/>
          <a:p>
            <a:r>
              <a:rPr lang="en-US" sz="2000" dirty="0">
                <a:solidFill>
                  <a:srgbClr val="242A30"/>
                </a:solidFill>
                <a:latin typeface="Sans Serif"/>
              </a:rPr>
              <a:t>Seizure (Todd’s Paralysis)</a:t>
            </a:r>
          </a:p>
        </p:txBody>
      </p:sp>
      <p:cxnSp>
        <p:nvCxnSpPr>
          <p:cNvPr id="23" name="Straight Arrow Connector 22">
            <a:extLst>
              <a:ext uri="{FF2B5EF4-FFF2-40B4-BE49-F238E27FC236}">
                <a16:creationId xmlns:a16="http://schemas.microsoft.com/office/drawing/2014/main" id="{0C7E8BAB-B40B-0CBA-092F-84DFAB4F6C89}"/>
              </a:ext>
            </a:extLst>
          </p:cNvPr>
          <p:cNvCxnSpPr/>
          <p:nvPr/>
        </p:nvCxnSpPr>
        <p:spPr>
          <a:xfrm>
            <a:off x="5760720" y="496928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1D9A02EC-CF7C-4B11-F8D6-202C0C77E01D}"/>
              </a:ext>
            </a:extLst>
          </p:cNvPr>
          <p:cNvSpPr txBox="1"/>
          <p:nvPr/>
        </p:nvSpPr>
        <p:spPr>
          <a:xfrm>
            <a:off x="7178040" y="4784625"/>
            <a:ext cx="4417060" cy="400110"/>
          </a:xfrm>
          <a:prstGeom prst="rect">
            <a:avLst/>
          </a:prstGeom>
          <a:noFill/>
        </p:spPr>
        <p:txBody>
          <a:bodyPr wrap="square">
            <a:spAutoFit/>
          </a:bodyPr>
          <a:lstStyle/>
          <a:p>
            <a:r>
              <a:rPr lang="en-US" sz="2000" dirty="0">
                <a:solidFill>
                  <a:srgbClr val="242A30"/>
                </a:solidFill>
                <a:latin typeface="Sans Serif"/>
              </a:rPr>
              <a:t>Unconfirmed Subarachnoid Hemorrhage</a:t>
            </a:r>
          </a:p>
        </p:txBody>
      </p:sp>
      <p:cxnSp>
        <p:nvCxnSpPr>
          <p:cNvPr id="27" name="Straight Arrow Connector 26">
            <a:extLst>
              <a:ext uri="{FF2B5EF4-FFF2-40B4-BE49-F238E27FC236}">
                <a16:creationId xmlns:a16="http://schemas.microsoft.com/office/drawing/2014/main" id="{D21794DA-B268-9BAD-4D44-3EF1AA082DCE}"/>
              </a:ext>
            </a:extLst>
          </p:cNvPr>
          <p:cNvCxnSpPr/>
          <p:nvPr/>
        </p:nvCxnSpPr>
        <p:spPr>
          <a:xfrm>
            <a:off x="5760720" y="5635843"/>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6EC0DA69-2AA0-2583-A6DE-4073BFFA5375}"/>
              </a:ext>
            </a:extLst>
          </p:cNvPr>
          <p:cNvSpPr txBox="1"/>
          <p:nvPr/>
        </p:nvSpPr>
        <p:spPr>
          <a:xfrm>
            <a:off x="7178040" y="5451186"/>
            <a:ext cx="4640580" cy="400110"/>
          </a:xfrm>
          <a:prstGeom prst="rect">
            <a:avLst/>
          </a:prstGeom>
          <a:noFill/>
        </p:spPr>
        <p:txBody>
          <a:bodyPr wrap="square">
            <a:spAutoFit/>
          </a:bodyPr>
          <a:lstStyle/>
          <a:p>
            <a:r>
              <a:rPr lang="en-US" sz="2000" dirty="0">
                <a:solidFill>
                  <a:srgbClr val="242A30"/>
                </a:solidFill>
                <a:latin typeface="Sans Serif"/>
              </a:rPr>
              <a:t>Ischemic Stroke with Cardioembolic Source</a:t>
            </a:r>
          </a:p>
        </p:txBody>
      </p:sp>
      <p:pic>
        <p:nvPicPr>
          <p:cNvPr id="34" name="Audio 33">
            <a:hlinkClick r:id="" action="ppaction://media"/>
            <a:extLst>
              <a:ext uri="{FF2B5EF4-FFF2-40B4-BE49-F238E27FC236}">
                <a16:creationId xmlns:a16="http://schemas.microsoft.com/office/drawing/2014/main" id="{ABCEC7EF-E58F-F142-C612-19A398561D23}"/>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4094780443"/>
      </p:ext>
    </p:extLst>
  </p:cSld>
  <p:clrMapOvr>
    <a:masterClrMapping/>
  </p:clrMapOvr>
  <mc:AlternateContent xmlns:mc="http://schemas.openxmlformats.org/markup-compatibility/2006" xmlns:p14="http://schemas.microsoft.com/office/powerpoint/2010/main">
    <mc:Choice Requires="p14">
      <p:transition spd="slow" p14:dur="2000" advTm="48668"/>
    </mc:Choice>
    <mc:Fallback xmlns="">
      <p:transition spd="slow" advTm="486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hidden"/>
                                      </p:to>
                                    </p:set>
                                  </p:childTnLst>
                                </p:cTn>
                              </p:par>
                              <p:par>
                                <p:cTn id="25" presetID="1" presetClass="exit"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hidden"/>
                                      </p:to>
                                    </p:set>
                                  </p:childTnLst>
                                </p:cTn>
                              </p:par>
                              <p:par>
                                <p:cTn id="27" presetID="1" presetClass="exit"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hidden"/>
                                      </p:to>
                                    </p:set>
                                  </p:childTnLst>
                                </p:cTn>
                              </p:par>
                              <p:par>
                                <p:cTn id="43" presetID="1"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34"/>
                </p:tgtEl>
              </p:cMediaNode>
            </p:audio>
          </p:childTnLst>
        </p:cTn>
      </p:par>
    </p:tnLst>
    <p:bldLst>
      <p:bldP spid="11" grpId="0" animBg="1"/>
      <p:bldP spid="17" grpId="0" animBg="1"/>
      <p:bldP spid="30" grpId="0" animBg="1"/>
      <p:bldP spid="32" grpId="0" animBg="1"/>
      <p:bldP spid="3" grpId="0"/>
      <p:bldP spid="6" grpId="0" animBg="1"/>
      <p:bldP spid="8" grpId="0" animBg="1"/>
      <p:bldP spid="10" grpId="0" animBg="1"/>
      <p:bldP spid="12" grpId="0" animBg="1"/>
      <p:bldP spid="14" grpId="0" animBg="1"/>
      <p:bldP spid="16" grpId="0" animBg="1"/>
      <p:bldP spid="18" grpId="0" animBg="1"/>
      <p:bldP spid="20" grpId="0" animBg="1"/>
      <p:bldP spid="22" grpId="0" animBg="1"/>
      <p:bldP spid="24" grpId="0" animBg="1"/>
      <p:bldP spid="26" grpId="0" animBg="1"/>
      <p:bldP spid="28" grpId="0" animBg="1"/>
      <p:bldP spid="46" grpId="0" animBg="1"/>
      <p:bldP spid="47" grpId="0" animBg="1"/>
      <p:bldP spid="48"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13666-92FF-5541-AF94-EB80DF3CEC8D}"/>
            </a:ext>
          </a:extLst>
        </p:cNvPr>
        <p:cNvGrpSpPr/>
        <p:nvPr/>
      </p:nvGrpSpPr>
      <p:grpSpPr>
        <a:xfrm>
          <a:off x="0" y="0"/>
          <a:ext cx="0" cy="0"/>
          <a:chOff x="0" y="0"/>
          <a:chExt cx="0" cy="0"/>
        </a:xfrm>
      </p:grpSpPr>
      <p:sp>
        <p:nvSpPr>
          <p:cNvPr id="36" name="Rectangle: Rounded Corners 35">
            <a:extLst>
              <a:ext uri="{FF2B5EF4-FFF2-40B4-BE49-F238E27FC236}">
                <a16:creationId xmlns:a16="http://schemas.microsoft.com/office/drawing/2014/main" id="{DB4495EB-9611-D2FE-FC74-EBD5AB783D61}"/>
              </a:ext>
            </a:extLst>
          </p:cNvPr>
          <p:cNvSpPr/>
          <p:nvPr/>
        </p:nvSpPr>
        <p:spPr>
          <a:xfrm>
            <a:off x="3883660" y="753775"/>
            <a:ext cx="287909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F4609CA0-2EF1-89C4-CAC8-DEF063FE0833}"/>
              </a:ext>
            </a:extLst>
          </p:cNvPr>
          <p:cNvSpPr/>
          <p:nvPr/>
        </p:nvSpPr>
        <p:spPr>
          <a:xfrm>
            <a:off x="7607935" y="1056065"/>
            <a:ext cx="280289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EF0C9D2C-EE14-5F3E-837B-EA8B2AE69C62}"/>
              </a:ext>
            </a:extLst>
          </p:cNvPr>
          <p:cNvSpPr/>
          <p:nvPr/>
        </p:nvSpPr>
        <p:spPr>
          <a:xfrm>
            <a:off x="11189335" y="1369110"/>
            <a:ext cx="436245"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Rounded Corners 41">
            <a:extLst>
              <a:ext uri="{FF2B5EF4-FFF2-40B4-BE49-F238E27FC236}">
                <a16:creationId xmlns:a16="http://schemas.microsoft.com/office/drawing/2014/main" id="{9F044A70-34E3-2BA1-8077-DA00C34CC6E0}"/>
              </a:ext>
            </a:extLst>
          </p:cNvPr>
          <p:cNvSpPr/>
          <p:nvPr/>
        </p:nvSpPr>
        <p:spPr>
          <a:xfrm>
            <a:off x="740410" y="1690450"/>
            <a:ext cx="67843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46192BFD-297B-72C0-E960-1F88BF285DF0}"/>
              </a:ext>
            </a:extLst>
          </p:cNvPr>
          <p:cNvSpPr/>
          <p:nvPr/>
        </p:nvSpPr>
        <p:spPr>
          <a:xfrm>
            <a:off x="2693035" y="1985148"/>
            <a:ext cx="85979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0E83B3E5-6037-260E-68DD-1D384D444280}"/>
              </a:ext>
            </a:extLst>
          </p:cNvPr>
          <p:cNvSpPr/>
          <p:nvPr/>
        </p:nvSpPr>
        <p:spPr>
          <a:xfrm>
            <a:off x="5692775" y="1990207"/>
            <a:ext cx="2651125"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975E20F-9BD6-2A8F-750F-E5FA70FE5107}"/>
              </a:ext>
            </a:extLst>
          </p:cNvPr>
          <p:cNvSpPr txBox="1"/>
          <p:nvPr/>
        </p:nvSpPr>
        <p:spPr>
          <a:xfrm>
            <a:off x="662940" y="690662"/>
            <a:ext cx="10962640" cy="1631216"/>
          </a:xfrm>
          <a:prstGeom prst="rect">
            <a:avLst/>
          </a:prstGeom>
          <a:noFill/>
        </p:spPr>
        <p:txBody>
          <a:bodyPr wrap="square">
            <a:spAutoFit/>
          </a:bodyPr>
          <a:lstStyle/>
          <a:p>
            <a:pPr algn="just"/>
            <a:r>
              <a:rPr lang="en-US" sz="2000" dirty="0" err="1">
                <a:latin typeface="Sans Serif"/>
              </a:rPr>
              <a:t>Noncontrast</a:t>
            </a:r>
            <a:r>
              <a:rPr lang="en-US" sz="2000" dirty="0">
                <a:latin typeface="Sans Serif"/>
              </a:rPr>
              <a:t> head CT shows a left </a:t>
            </a:r>
            <a:r>
              <a:rPr lang="en-US" sz="2000" dirty="0" err="1">
                <a:latin typeface="Sans Serif"/>
              </a:rPr>
              <a:t>putaminal</a:t>
            </a:r>
            <a:r>
              <a:rPr lang="en-US" sz="2000" dirty="0">
                <a:latin typeface="Sans Serif"/>
              </a:rPr>
              <a:t> hemorrhage. He is admitted to the intensive care unit, and his blood pressure is controlled. Over the next several hours, his responsiveness fluctuates despite an unchanged motor examination. Repeat </a:t>
            </a:r>
            <a:r>
              <a:rPr lang="en-US" sz="2000" dirty="0" err="1">
                <a:latin typeface="Sans Serif"/>
              </a:rPr>
              <a:t>noncontrast</a:t>
            </a:r>
            <a:r>
              <a:rPr lang="en-US" sz="2000" dirty="0">
                <a:latin typeface="Sans Serif"/>
              </a:rPr>
              <a:t> head CT obtained during an episode shows no hematoma expansion, hydrocephalus, or increased mass effect. Serum glucose, sodium, and calcium concentrations are normal, and he has received no sedating medications.</a:t>
            </a:r>
          </a:p>
        </p:txBody>
      </p:sp>
      <p:sp>
        <p:nvSpPr>
          <p:cNvPr id="6" name="Rectangle: Rounded Corners 5">
            <a:extLst>
              <a:ext uri="{FF2B5EF4-FFF2-40B4-BE49-F238E27FC236}">
                <a16:creationId xmlns:a16="http://schemas.microsoft.com/office/drawing/2014/main" id="{F776E24B-5FF4-BEE6-3A6E-5C17BC1F9452}"/>
              </a:ext>
            </a:extLst>
          </p:cNvPr>
          <p:cNvSpPr/>
          <p:nvPr/>
        </p:nvSpPr>
        <p:spPr>
          <a:xfrm>
            <a:off x="1398270" y="4273278"/>
            <a:ext cx="845566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183CD05-C335-0A1A-7FEE-42AE53C95D6A}"/>
              </a:ext>
            </a:extLst>
          </p:cNvPr>
          <p:cNvSpPr txBox="1"/>
          <p:nvPr/>
        </p:nvSpPr>
        <p:spPr>
          <a:xfrm>
            <a:off x="1371600" y="3583136"/>
            <a:ext cx="4119880" cy="2246769"/>
          </a:xfrm>
          <a:prstGeom prst="rect">
            <a:avLst/>
          </a:prstGeom>
          <a:noFill/>
        </p:spPr>
        <p:txBody>
          <a:bodyPr wrap="square">
            <a:spAutoFit/>
          </a:bodyPr>
          <a:lstStyle/>
          <a:p>
            <a:r>
              <a:rPr lang="en-US" sz="2000" dirty="0">
                <a:solidFill>
                  <a:srgbClr val="242A30"/>
                </a:solidFill>
                <a:latin typeface="Sans Serif"/>
              </a:rPr>
              <a:t>Answer choices</a:t>
            </a:r>
          </a:p>
          <a:p>
            <a:endParaRPr lang="en-US" sz="2000" dirty="0">
              <a:solidFill>
                <a:srgbClr val="242A30"/>
              </a:solidFill>
              <a:latin typeface="Sans Serif"/>
            </a:endParaRPr>
          </a:p>
          <a:p>
            <a:r>
              <a:rPr lang="en-US" sz="2000" dirty="0">
                <a:solidFill>
                  <a:srgbClr val="242A30"/>
                </a:solidFill>
                <a:latin typeface="Sans Serif"/>
              </a:rPr>
              <a:t>A. Carotid Doppler ultrasonography  </a:t>
            </a:r>
          </a:p>
          <a:p>
            <a:r>
              <a:rPr lang="en-US" sz="2000" dirty="0">
                <a:solidFill>
                  <a:srgbClr val="242A30"/>
                </a:solidFill>
                <a:latin typeface="Sans Serif"/>
              </a:rPr>
              <a:t>B. Electroencephalography  </a:t>
            </a:r>
          </a:p>
          <a:p>
            <a:r>
              <a:rPr lang="en-US" sz="2000" dirty="0">
                <a:solidFill>
                  <a:srgbClr val="242A30"/>
                </a:solidFill>
                <a:latin typeface="Sans Serif"/>
              </a:rPr>
              <a:t>C. Lumbar puncture  </a:t>
            </a:r>
          </a:p>
          <a:p>
            <a:r>
              <a:rPr lang="en-US" sz="2000" dirty="0">
                <a:solidFill>
                  <a:srgbClr val="242A30"/>
                </a:solidFill>
                <a:latin typeface="Sans Serif"/>
              </a:rPr>
              <a:t>D. </a:t>
            </a:r>
            <a:r>
              <a:rPr lang="en-US" sz="2000" dirty="0" err="1">
                <a:solidFill>
                  <a:srgbClr val="242A30"/>
                </a:solidFill>
                <a:latin typeface="Sans Serif"/>
              </a:rPr>
              <a:t>Noncontrast</a:t>
            </a:r>
            <a:r>
              <a:rPr lang="en-US" sz="2000" dirty="0">
                <a:solidFill>
                  <a:srgbClr val="242A30"/>
                </a:solidFill>
                <a:latin typeface="Sans Serif"/>
              </a:rPr>
              <a:t> head CT  </a:t>
            </a:r>
          </a:p>
          <a:p>
            <a:r>
              <a:rPr lang="en-US" sz="2000" dirty="0">
                <a:solidFill>
                  <a:srgbClr val="242A30"/>
                </a:solidFill>
                <a:latin typeface="Sans Serif"/>
              </a:rPr>
              <a:t>E. Transthoracic echocardiography </a:t>
            </a:r>
          </a:p>
        </p:txBody>
      </p:sp>
      <p:cxnSp>
        <p:nvCxnSpPr>
          <p:cNvPr id="4" name="Straight Arrow Connector 3">
            <a:extLst>
              <a:ext uri="{FF2B5EF4-FFF2-40B4-BE49-F238E27FC236}">
                <a16:creationId xmlns:a16="http://schemas.microsoft.com/office/drawing/2014/main" id="{E420803E-108A-85E6-6AB6-58E460795CB9}"/>
              </a:ext>
            </a:extLst>
          </p:cNvPr>
          <p:cNvCxnSpPr/>
          <p:nvPr/>
        </p:nvCxnSpPr>
        <p:spPr>
          <a:xfrm>
            <a:off x="5760720" y="4419600"/>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2AB948C-5E7F-3700-465E-01600AB1B73C}"/>
              </a:ext>
            </a:extLst>
          </p:cNvPr>
          <p:cNvSpPr txBox="1"/>
          <p:nvPr/>
        </p:nvSpPr>
        <p:spPr>
          <a:xfrm>
            <a:off x="7178040" y="4219545"/>
            <a:ext cx="2651760" cy="400110"/>
          </a:xfrm>
          <a:prstGeom prst="rect">
            <a:avLst/>
          </a:prstGeom>
          <a:noFill/>
        </p:spPr>
        <p:txBody>
          <a:bodyPr wrap="square">
            <a:spAutoFit/>
          </a:bodyPr>
          <a:lstStyle/>
          <a:p>
            <a:r>
              <a:rPr lang="en-US" sz="2000" dirty="0">
                <a:solidFill>
                  <a:srgbClr val="242A30"/>
                </a:solidFill>
                <a:latin typeface="Sans Serif"/>
              </a:rPr>
              <a:t>Carotid Artery Stenosis</a:t>
            </a:r>
          </a:p>
        </p:txBody>
      </p:sp>
      <p:cxnSp>
        <p:nvCxnSpPr>
          <p:cNvPr id="15" name="Straight Arrow Connector 14">
            <a:extLst>
              <a:ext uri="{FF2B5EF4-FFF2-40B4-BE49-F238E27FC236}">
                <a16:creationId xmlns:a16="http://schemas.microsoft.com/office/drawing/2014/main" id="{241568B3-C451-0C26-05B5-C4E4AD98630B}"/>
              </a:ext>
            </a:extLst>
          </p:cNvPr>
          <p:cNvCxnSpPr/>
          <p:nvPr/>
        </p:nvCxnSpPr>
        <p:spPr>
          <a:xfrm>
            <a:off x="5760720" y="469112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BEFD28B1-159A-3811-08D6-B84EFD8E438F}"/>
              </a:ext>
            </a:extLst>
          </p:cNvPr>
          <p:cNvSpPr txBox="1"/>
          <p:nvPr/>
        </p:nvSpPr>
        <p:spPr>
          <a:xfrm>
            <a:off x="7178040" y="4506465"/>
            <a:ext cx="2865120" cy="400110"/>
          </a:xfrm>
          <a:prstGeom prst="rect">
            <a:avLst/>
          </a:prstGeom>
          <a:noFill/>
        </p:spPr>
        <p:txBody>
          <a:bodyPr wrap="square">
            <a:spAutoFit/>
          </a:bodyPr>
          <a:lstStyle/>
          <a:p>
            <a:r>
              <a:rPr lang="en-US" sz="2000" dirty="0">
                <a:solidFill>
                  <a:srgbClr val="242A30"/>
                </a:solidFill>
                <a:latin typeface="Sans Serif"/>
              </a:rPr>
              <a:t>Seizure (Todd’s Paralysis)</a:t>
            </a:r>
          </a:p>
        </p:txBody>
      </p:sp>
      <p:cxnSp>
        <p:nvCxnSpPr>
          <p:cNvPr id="23" name="Straight Arrow Connector 22">
            <a:extLst>
              <a:ext uri="{FF2B5EF4-FFF2-40B4-BE49-F238E27FC236}">
                <a16:creationId xmlns:a16="http://schemas.microsoft.com/office/drawing/2014/main" id="{C498F473-5311-4649-4AE0-7697ACF8CB1E}"/>
              </a:ext>
            </a:extLst>
          </p:cNvPr>
          <p:cNvCxnSpPr/>
          <p:nvPr/>
        </p:nvCxnSpPr>
        <p:spPr>
          <a:xfrm>
            <a:off x="5760720" y="496928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9B21141-CB03-688A-AEBE-50CC25A901DE}"/>
              </a:ext>
            </a:extLst>
          </p:cNvPr>
          <p:cNvSpPr txBox="1"/>
          <p:nvPr/>
        </p:nvSpPr>
        <p:spPr>
          <a:xfrm>
            <a:off x="7178040" y="4784625"/>
            <a:ext cx="4417060" cy="400110"/>
          </a:xfrm>
          <a:prstGeom prst="rect">
            <a:avLst/>
          </a:prstGeom>
          <a:noFill/>
        </p:spPr>
        <p:txBody>
          <a:bodyPr wrap="square">
            <a:spAutoFit/>
          </a:bodyPr>
          <a:lstStyle/>
          <a:p>
            <a:r>
              <a:rPr lang="en-US" sz="2000" dirty="0">
                <a:solidFill>
                  <a:srgbClr val="242A30"/>
                </a:solidFill>
                <a:latin typeface="Sans Serif"/>
              </a:rPr>
              <a:t>Unconfirmed Subarachnoid Hemorrhage</a:t>
            </a:r>
          </a:p>
        </p:txBody>
      </p:sp>
      <p:cxnSp>
        <p:nvCxnSpPr>
          <p:cNvPr id="27" name="Straight Arrow Connector 26">
            <a:extLst>
              <a:ext uri="{FF2B5EF4-FFF2-40B4-BE49-F238E27FC236}">
                <a16:creationId xmlns:a16="http://schemas.microsoft.com/office/drawing/2014/main" id="{BCC8C04F-F490-7565-4AB6-C6D03F47998B}"/>
              </a:ext>
            </a:extLst>
          </p:cNvPr>
          <p:cNvCxnSpPr/>
          <p:nvPr/>
        </p:nvCxnSpPr>
        <p:spPr>
          <a:xfrm>
            <a:off x="5760720" y="5635843"/>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810C6D50-6B21-6786-92EC-99B30DA474B6}"/>
              </a:ext>
            </a:extLst>
          </p:cNvPr>
          <p:cNvSpPr txBox="1"/>
          <p:nvPr/>
        </p:nvSpPr>
        <p:spPr>
          <a:xfrm>
            <a:off x="7178040" y="5451186"/>
            <a:ext cx="4640580" cy="400110"/>
          </a:xfrm>
          <a:prstGeom prst="rect">
            <a:avLst/>
          </a:prstGeom>
          <a:noFill/>
        </p:spPr>
        <p:txBody>
          <a:bodyPr wrap="square">
            <a:spAutoFit/>
          </a:bodyPr>
          <a:lstStyle/>
          <a:p>
            <a:r>
              <a:rPr lang="en-US" sz="2000" dirty="0">
                <a:solidFill>
                  <a:srgbClr val="242A30"/>
                </a:solidFill>
                <a:latin typeface="Sans Serif"/>
              </a:rPr>
              <a:t>Ischemic Stroke with Cardioembolic Source</a:t>
            </a:r>
          </a:p>
        </p:txBody>
      </p:sp>
      <p:grpSp>
        <p:nvGrpSpPr>
          <p:cNvPr id="100" name="Group 99">
            <a:extLst>
              <a:ext uri="{FF2B5EF4-FFF2-40B4-BE49-F238E27FC236}">
                <a16:creationId xmlns:a16="http://schemas.microsoft.com/office/drawing/2014/main" id="{B3C7C83B-A866-008C-5253-60EDB56BB271}"/>
              </a:ext>
            </a:extLst>
          </p:cNvPr>
          <p:cNvGrpSpPr/>
          <p:nvPr/>
        </p:nvGrpSpPr>
        <p:grpSpPr>
          <a:xfrm>
            <a:off x="632460" y="690662"/>
            <a:ext cx="10962640" cy="2862322"/>
            <a:chOff x="632460" y="690662"/>
            <a:chExt cx="10962640" cy="2862322"/>
          </a:xfrm>
        </p:grpSpPr>
        <p:sp>
          <p:nvSpPr>
            <p:cNvPr id="71" name="Rectangle: Rounded Corners 70">
              <a:extLst>
                <a:ext uri="{FF2B5EF4-FFF2-40B4-BE49-F238E27FC236}">
                  <a16:creationId xmlns:a16="http://schemas.microsoft.com/office/drawing/2014/main" id="{5BDB7B46-3F32-9C69-93BC-072DEA544FE4}"/>
                </a:ext>
              </a:extLst>
            </p:cNvPr>
            <p:cNvSpPr/>
            <p:nvPr/>
          </p:nvSpPr>
          <p:spPr>
            <a:xfrm>
              <a:off x="924560" y="756920"/>
              <a:ext cx="17780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73" name="Rectangle: Rounded Corners 72">
              <a:extLst>
                <a:ext uri="{FF2B5EF4-FFF2-40B4-BE49-F238E27FC236}">
                  <a16:creationId xmlns:a16="http://schemas.microsoft.com/office/drawing/2014/main" id="{C7B0029C-9FA1-FE37-4499-E31442A526E4}"/>
                </a:ext>
              </a:extLst>
            </p:cNvPr>
            <p:cNvSpPr/>
            <p:nvPr/>
          </p:nvSpPr>
          <p:spPr>
            <a:xfrm>
              <a:off x="4663440" y="751840"/>
              <a:ext cx="25146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75" name="Rectangle: Rounded Corners 74">
              <a:extLst>
                <a:ext uri="{FF2B5EF4-FFF2-40B4-BE49-F238E27FC236}">
                  <a16:creationId xmlns:a16="http://schemas.microsoft.com/office/drawing/2014/main" id="{3F05C251-3D51-7403-208E-C1E6EF343615}"/>
                </a:ext>
              </a:extLst>
            </p:cNvPr>
            <p:cNvSpPr/>
            <p:nvPr/>
          </p:nvSpPr>
          <p:spPr>
            <a:xfrm>
              <a:off x="1290320" y="1070133"/>
              <a:ext cx="36982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77" name="Rectangle: Rounded Corners 76">
              <a:extLst>
                <a:ext uri="{FF2B5EF4-FFF2-40B4-BE49-F238E27FC236}">
                  <a16:creationId xmlns:a16="http://schemas.microsoft.com/office/drawing/2014/main" id="{04F005F2-67B3-5CCD-BD4F-4FE8AED91122}"/>
                </a:ext>
              </a:extLst>
            </p:cNvPr>
            <p:cNvSpPr/>
            <p:nvPr/>
          </p:nvSpPr>
          <p:spPr>
            <a:xfrm>
              <a:off x="3911600" y="1378266"/>
              <a:ext cx="758952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79" name="Rectangle: Rounded Corners 78">
              <a:extLst>
                <a:ext uri="{FF2B5EF4-FFF2-40B4-BE49-F238E27FC236}">
                  <a16:creationId xmlns:a16="http://schemas.microsoft.com/office/drawing/2014/main" id="{2FAD2FD8-0012-8144-93C7-2BF85F520C4F}"/>
                </a:ext>
              </a:extLst>
            </p:cNvPr>
            <p:cNvSpPr/>
            <p:nvPr/>
          </p:nvSpPr>
          <p:spPr>
            <a:xfrm>
              <a:off x="1889760" y="1984663"/>
              <a:ext cx="192024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81" name="Rectangle: Rounded Corners 80">
              <a:extLst>
                <a:ext uri="{FF2B5EF4-FFF2-40B4-BE49-F238E27FC236}">
                  <a16:creationId xmlns:a16="http://schemas.microsoft.com/office/drawing/2014/main" id="{8D30AEE8-4E20-3D61-F9B5-ECA61FAC3C34}"/>
                </a:ext>
              </a:extLst>
            </p:cNvPr>
            <p:cNvSpPr/>
            <p:nvPr/>
          </p:nvSpPr>
          <p:spPr>
            <a:xfrm>
              <a:off x="4175760" y="2257366"/>
              <a:ext cx="2631440" cy="281246"/>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83" name="Rectangle: Rounded Corners 82">
              <a:extLst>
                <a:ext uri="{FF2B5EF4-FFF2-40B4-BE49-F238E27FC236}">
                  <a16:creationId xmlns:a16="http://schemas.microsoft.com/office/drawing/2014/main" id="{073E8E67-20DC-E443-7BDC-08D4C8F5C284}"/>
                </a:ext>
              </a:extLst>
            </p:cNvPr>
            <p:cNvSpPr/>
            <p:nvPr/>
          </p:nvSpPr>
          <p:spPr>
            <a:xfrm>
              <a:off x="7254240" y="2264292"/>
              <a:ext cx="342392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85" name="Rectangle: Rounded Corners 84">
              <a:extLst>
                <a:ext uri="{FF2B5EF4-FFF2-40B4-BE49-F238E27FC236}">
                  <a16:creationId xmlns:a16="http://schemas.microsoft.com/office/drawing/2014/main" id="{6E8EB580-1B31-9E7B-16BA-857BA221212A}"/>
                </a:ext>
              </a:extLst>
            </p:cNvPr>
            <p:cNvSpPr/>
            <p:nvPr/>
          </p:nvSpPr>
          <p:spPr>
            <a:xfrm>
              <a:off x="3230880" y="2876897"/>
              <a:ext cx="4765040" cy="281246"/>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87" name="Rectangle: Rounded Corners 86">
              <a:extLst>
                <a:ext uri="{FF2B5EF4-FFF2-40B4-BE49-F238E27FC236}">
                  <a16:creationId xmlns:a16="http://schemas.microsoft.com/office/drawing/2014/main" id="{7EE8B008-050E-0D85-6F38-8D9B1EA7FA9A}"/>
                </a:ext>
              </a:extLst>
            </p:cNvPr>
            <p:cNvSpPr/>
            <p:nvPr/>
          </p:nvSpPr>
          <p:spPr>
            <a:xfrm>
              <a:off x="1833880" y="2568764"/>
              <a:ext cx="45618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89" name="Rectangle: Rounded Corners 88">
              <a:extLst>
                <a:ext uri="{FF2B5EF4-FFF2-40B4-BE49-F238E27FC236}">
                  <a16:creationId xmlns:a16="http://schemas.microsoft.com/office/drawing/2014/main" id="{C4D504FB-BA21-2617-692B-B34E27043D34}"/>
                </a:ext>
              </a:extLst>
            </p:cNvPr>
            <p:cNvSpPr/>
            <p:nvPr/>
          </p:nvSpPr>
          <p:spPr>
            <a:xfrm>
              <a:off x="8966200" y="2590669"/>
              <a:ext cx="2534920" cy="286227"/>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91" name="Rectangle: Rounded Corners 90">
              <a:extLst>
                <a:ext uri="{FF2B5EF4-FFF2-40B4-BE49-F238E27FC236}">
                  <a16:creationId xmlns:a16="http://schemas.microsoft.com/office/drawing/2014/main" id="{BE686057-BCD1-A94F-CF09-63775017FB21}"/>
                </a:ext>
              </a:extLst>
            </p:cNvPr>
            <p:cNvSpPr/>
            <p:nvPr/>
          </p:nvSpPr>
          <p:spPr>
            <a:xfrm>
              <a:off x="662940" y="2911807"/>
              <a:ext cx="993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93" name="Rectangle: Rounded Corners 92">
              <a:extLst>
                <a:ext uri="{FF2B5EF4-FFF2-40B4-BE49-F238E27FC236}">
                  <a16:creationId xmlns:a16="http://schemas.microsoft.com/office/drawing/2014/main" id="{875040C0-6E40-08CC-61FB-4EA7FC2F782E}"/>
                </a:ext>
              </a:extLst>
            </p:cNvPr>
            <p:cNvSpPr/>
            <p:nvPr/>
          </p:nvSpPr>
          <p:spPr>
            <a:xfrm>
              <a:off x="2753360" y="1673265"/>
              <a:ext cx="758952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95" name="Rectangle: Rounded Corners 94">
              <a:extLst>
                <a:ext uri="{FF2B5EF4-FFF2-40B4-BE49-F238E27FC236}">
                  <a16:creationId xmlns:a16="http://schemas.microsoft.com/office/drawing/2014/main" id="{70868C88-CB45-16FB-E912-61DF8FB85D5C}"/>
                </a:ext>
              </a:extLst>
            </p:cNvPr>
            <p:cNvSpPr/>
            <p:nvPr/>
          </p:nvSpPr>
          <p:spPr>
            <a:xfrm>
              <a:off x="6898640" y="2569222"/>
              <a:ext cx="160528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97" name="Rectangle: Rounded Corners 96">
              <a:extLst>
                <a:ext uri="{FF2B5EF4-FFF2-40B4-BE49-F238E27FC236}">
                  <a16:creationId xmlns:a16="http://schemas.microsoft.com/office/drawing/2014/main" id="{B345B156-D2EB-2EB7-D44A-277D04D2DBBD}"/>
                </a:ext>
              </a:extLst>
            </p:cNvPr>
            <p:cNvSpPr/>
            <p:nvPr/>
          </p:nvSpPr>
          <p:spPr>
            <a:xfrm>
              <a:off x="9050020" y="766560"/>
              <a:ext cx="159766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99" name="TextBox 98">
              <a:extLst>
                <a:ext uri="{FF2B5EF4-FFF2-40B4-BE49-F238E27FC236}">
                  <a16:creationId xmlns:a16="http://schemas.microsoft.com/office/drawing/2014/main" id="{7F50AD73-B155-09C5-6A43-C6958EA1D663}"/>
                </a:ext>
              </a:extLst>
            </p:cNvPr>
            <p:cNvSpPr txBox="1"/>
            <p:nvPr/>
          </p:nvSpPr>
          <p:spPr>
            <a:xfrm>
              <a:off x="632460" y="690662"/>
              <a:ext cx="10962640" cy="2862322"/>
            </a:xfrm>
            <a:prstGeom prst="rect">
              <a:avLst/>
            </a:prstGeom>
            <a:noFill/>
          </p:spPr>
          <p:txBody>
            <a:bodyPr wrap="square">
              <a:spAutoFit/>
            </a:bodyPr>
            <a:lstStyle/>
            <a:p>
              <a:pPr algn="just"/>
              <a:r>
                <a:rPr lang="en-US" sz="2000" dirty="0">
                  <a:solidFill>
                    <a:srgbClr val="242A30"/>
                  </a:solidFill>
                  <a:latin typeface="Sans Serif"/>
                </a:rPr>
                <a:t>A 64-year-old man is brought to the emergency department 45 minutes after sudden onset of right-sided weakness and difficulty speaking. Shortly after the symptoms began, he developed a severe headache and vomited. He has hypertension and has not taken his prescribed medications for 3 months. His temperature is 36.8°C (98.2°F), pulse is 86/min and regular, respirations are 18/min, and blood pressure is 216/114 mm Hg. He is drowsy but opens his eyes when spoken to and follows simple commands. Examination shows a leftward gaze preference and weakness of the right lower face. Muscle strength is 2/5 in the right upper and lower extremities and 5/5 on the left. The right plantar response is extensor. Point-of-care blood glucose concentration is 112 mg/dL. What is the next best step in management?</a:t>
              </a:r>
            </a:p>
          </p:txBody>
        </p:sp>
      </p:grpSp>
      <p:pic>
        <p:nvPicPr>
          <p:cNvPr id="102" name="Audio 101">
            <a:hlinkClick r:id="" action="ppaction://media"/>
            <a:extLst>
              <a:ext uri="{FF2B5EF4-FFF2-40B4-BE49-F238E27FC236}">
                <a16:creationId xmlns:a16="http://schemas.microsoft.com/office/drawing/2014/main" id="{AD8B74DF-B4E9-D38B-5298-079C49BEC98C}"/>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66894088"/>
      </p:ext>
    </p:extLst>
  </p:cSld>
  <p:clrMapOvr>
    <a:masterClrMapping/>
  </p:clrMapOvr>
  <mc:AlternateContent xmlns:mc="http://schemas.openxmlformats.org/markup-compatibility/2006" xmlns:p14="http://schemas.microsoft.com/office/powerpoint/2010/main">
    <mc:Choice Requires="p14">
      <p:transition spd="slow" p14:dur="2000" advTm="34228"/>
    </mc:Choice>
    <mc:Fallback xmlns="">
      <p:transition spd="slow" advTm="34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2"/>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0.0013 4.44444E-6 L -0.0013 0.04166 " pathEditMode="relative" ptsTypes="AA">
                                      <p:cBhvr>
                                        <p:cTn id="10" dur="2000" fill="hold"/>
                                        <p:tgtEl>
                                          <p:spTgt spid="6"/>
                                        </p:tgtEl>
                                        <p:attrNameLst>
                                          <p:attrName>ppt_x</p:attrName>
                                          <p:attrName>ppt_y</p:attrName>
                                        </p:attrNameLst>
                                      </p:cBhvr>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0"/>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02"/>
                </p:tgtEl>
              </p:cMediaNode>
            </p:audio>
          </p:childTnLst>
        </p:cTn>
      </p:par>
    </p:tnLst>
    <p:bldLst>
      <p:bldP spid="36" grpId="0" animBg="1"/>
      <p:bldP spid="38" grpId="0" animBg="1"/>
      <p:bldP spid="40" grpId="0" animBg="1"/>
      <p:bldP spid="42" grpId="0" animBg="1"/>
      <p:bldP spid="44" grpId="0" animBg="1"/>
      <p:bldP spid="49" grpId="0" animBg="1"/>
      <p:bldP spid="3"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707CD-3E60-A2C5-3B04-5A7465B4719D}"/>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06C8AE2-29D9-DBD7-D830-5568C8F0C8F2}"/>
              </a:ext>
            </a:extLst>
          </p:cNvPr>
          <p:cNvSpPr/>
          <p:nvPr/>
        </p:nvSpPr>
        <p:spPr>
          <a:xfrm>
            <a:off x="1398270" y="4554154"/>
            <a:ext cx="1042035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56F29D76-C751-5AD9-4D4F-56AA7FE88A91}"/>
              </a:ext>
            </a:extLst>
          </p:cNvPr>
          <p:cNvSpPr/>
          <p:nvPr/>
        </p:nvSpPr>
        <p:spPr>
          <a:xfrm>
            <a:off x="669290" y="1073629"/>
            <a:ext cx="6550660" cy="258573"/>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p>
        </p:txBody>
      </p:sp>
      <p:sp>
        <p:nvSpPr>
          <p:cNvPr id="21" name="Rectangle: Rounded Corners 20">
            <a:extLst>
              <a:ext uri="{FF2B5EF4-FFF2-40B4-BE49-F238E27FC236}">
                <a16:creationId xmlns:a16="http://schemas.microsoft.com/office/drawing/2014/main" id="{FD14DD49-52C3-36B1-22D1-506C19485A16}"/>
              </a:ext>
            </a:extLst>
          </p:cNvPr>
          <p:cNvSpPr/>
          <p:nvPr/>
        </p:nvSpPr>
        <p:spPr>
          <a:xfrm>
            <a:off x="6031230" y="1391304"/>
            <a:ext cx="467868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p>
        </p:txBody>
      </p:sp>
      <p:sp>
        <p:nvSpPr>
          <p:cNvPr id="31" name="Rectangle: Rounded Corners 30">
            <a:extLst>
              <a:ext uri="{FF2B5EF4-FFF2-40B4-BE49-F238E27FC236}">
                <a16:creationId xmlns:a16="http://schemas.microsoft.com/office/drawing/2014/main" id="{A60B4429-21F7-ABE7-7F91-CE3C7DF2703C}"/>
              </a:ext>
            </a:extLst>
          </p:cNvPr>
          <p:cNvSpPr/>
          <p:nvPr/>
        </p:nvSpPr>
        <p:spPr>
          <a:xfrm>
            <a:off x="2490470" y="3212769"/>
            <a:ext cx="6283960" cy="271846"/>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en-US"/>
          </a:p>
        </p:txBody>
      </p:sp>
      <p:sp>
        <p:nvSpPr>
          <p:cNvPr id="11" name="TextBox 10">
            <a:extLst>
              <a:ext uri="{FF2B5EF4-FFF2-40B4-BE49-F238E27FC236}">
                <a16:creationId xmlns:a16="http://schemas.microsoft.com/office/drawing/2014/main" id="{578343B2-B352-6A63-E0F7-CF0941C4E24D}"/>
              </a:ext>
            </a:extLst>
          </p:cNvPr>
          <p:cNvSpPr txBox="1"/>
          <p:nvPr/>
        </p:nvSpPr>
        <p:spPr>
          <a:xfrm>
            <a:off x="648970" y="694241"/>
            <a:ext cx="10894060" cy="3170099"/>
          </a:xfrm>
          <a:prstGeom prst="rect">
            <a:avLst/>
          </a:prstGeom>
          <a:noFill/>
        </p:spPr>
        <p:txBody>
          <a:bodyPr wrap="square">
            <a:spAutoFit/>
          </a:bodyPr>
          <a:lstStyle/>
          <a:p>
            <a:pPr algn="just">
              <a:buNone/>
            </a:pPr>
            <a:r>
              <a:rPr lang="en-US" sz="2000" dirty="0">
                <a:latin typeface="Sans Serif"/>
              </a:rPr>
              <a:t>A 64-year-old man is brought to the emergency department 14 hours after sudden onset of a severe headache that reached maximum intensity within seconds. Shortly after the symptoms began, he vomited. He also experienced several minutes of right-sided weakness and difficulty speaking, which resolved before arrival. He has hypertension and has not taken his prescribed medications for 3 months. His temperature is 36.8°C (98.2°F), pulse is 86/min and regular, respirations are 18/min, and blood pressure is 168/94 mm Hg. He is alert and oriented. Examination shows mild neck stiffness, normal gaze, and symmetric facial movements. Muscle strength is 5/5 in all extremities, and plantar responses are flexor bilaterally. Point-of-care blood glucose concentration is 112 mg/dL. </a:t>
            </a:r>
            <a:r>
              <a:rPr lang="en-US" sz="2000" dirty="0" err="1">
                <a:latin typeface="Sans Serif"/>
              </a:rPr>
              <a:t>Noncontrast</a:t>
            </a:r>
            <a:r>
              <a:rPr lang="en-US" sz="2000" dirty="0">
                <a:latin typeface="Sans Serif"/>
              </a:rPr>
              <a:t> head CT shows no intracranial hemorrhage, mass effect, or hydrocephalus. His headache remains severe.</a:t>
            </a:r>
          </a:p>
        </p:txBody>
      </p:sp>
      <p:sp>
        <p:nvSpPr>
          <p:cNvPr id="7" name="TextBox 6">
            <a:extLst>
              <a:ext uri="{FF2B5EF4-FFF2-40B4-BE49-F238E27FC236}">
                <a16:creationId xmlns:a16="http://schemas.microsoft.com/office/drawing/2014/main" id="{E72AFC0A-DB18-302C-242B-73F9C19C4320}"/>
              </a:ext>
            </a:extLst>
          </p:cNvPr>
          <p:cNvSpPr txBox="1"/>
          <p:nvPr/>
        </p:nvSpPr>
        <p:spPr>
          <a:xfrm>
            <a:off x="1371600" y="3583136"/>
            <a:ext cx="4119880" cy="2246769"/>
          </a:xfrm>
          <a:prstGeom prst="rect">
            <a:avLst/>
          </a:prstGeom>
          <a:noFill/>
        </p:spPr>
        <p:txBody>
          <a:bodyPr wrap="square">
            <a:spAutoFit/>
          </a:bodyPr>
          <a:lstStyle/>
          <a:p>
            <a:r>
              <a:rPr lang="en-US" sz="2000" dirty="0">
                <a:solidFill>
                  <a:srgbClr val="242A30"/>
                </a:solidFill>
                <a:latin typeface="Sans Serif"/>
              </a:rPr>
              <a:t>Answer choices</a:t>
            </a:r>
          </a:p>
          <a:p>
            <a:endParaRPr lang="en-US" sz="2000" dirty="0">
              <a:solidFill>
                <a:srgbClr val="242A30"/>
              </a:solidFill>
              <a:latin typeface="Sans Serif"/>
            </a:endParaRPr>
          </a:p>
          <a:p>
            <a:r>
              <a:rPr lang="en-US" sz="2000" dirty="0">
                <a:solidFill>
                  <a:srgbClr val="242A30"/>
                </a:solidFill>
                <a:latin typeface="Sans Serif"/>
              </a:rPr>
              <a:t>A. Carotid Doppler ultrasonography  </a:t>
            </a:r>
          </a:p>
          <a:p>
            <a:r>
              <a:rPr lang="en-US" sz="2000" dirty="0">
                <a:solidFill>
                  <a:srgbClr val="242A30"/>
                </a:solidFill>
                <a:latin typeface="Sans Serif"/>
              </a:rPr>
              <a:t>B. Electroencephalography  </a:t>
            </a:r>
          </a:p>
          <a:p>
            <a:r>
              <a:rPr lang="en-US" sz="2000" dirty="0">
                <a:solidFill>
                  <a:srgbClr val="242A30"/>
                </a:solidFill>
                <a:latin typeface="Sans Serif"/>
              </a:rPr>
              <a:t>C. Lumbar puncture  </a:t>
            </a:r>
          </a:p>
          <a:p>
            <a:r>
              <a:rPr lang="en-US" sz="2000" dirty="0">
                <a:solidFill>
                  <a:srgbClr val="242A30"/>
                </a:solidFill>
                <a:latin typeface="Sans Serif"/>
              </a:rPr>
              <a:t>D. </a:t>
            </a:r>
            <a:r>
              <a:rPr lang="en-US" sz="2000" dirty="0" err="1">
                <a:solidFill>
                  <a:srgbClr val="242A30"/>
                </a:solidFill>
                <a:latin typeface="Sans Serif"/>
              </a:rPr>
              <a:t>Noncontrast</a:t>
            </a:r>
            <a:r>
              <a:rPr lang="en-US" sz="2000" dirty="0">
                <a:solidFill>
                  <a:srgbClr val="242A30"/>
                </a:solidFill>
                <a:latin typeface="Sans Serif"/>
              </a:rPr>
              <a:t> head CT  </a:t>
            </a:r>
          </a:p>
          <a:p>
            <a:r>
              <a:rPr lang="en-US" sz="2000" dirty="0">
                <a:solidFill>
                  <a:srgbClr val="242A30"/>
                </a:solidFill>
                <a:latin typeface="Sans Serif"/>
              </a:rPr>
              <a:t>E. Transthoracic echocardiography </a:t>
            </a:r>
          </a:p>
        </p:txBody>
      </p:sp>
      <p:grpSp>
        <p:nvGrpSpPr>
          <p:cNvPr id="3" name="Group 2">
            <a:extLst>
              <a:ext uri="{FF2B5EF4-FFF2-40B4-BE49-F238E27FC236}">
                <a16:creationId xmlns:a16="http://schemas.microsoft.com/office/drawing/2014/main" id="{C7F673BC-4890-768E-711E-88FBF4128DBB}"/>
              </a:ext>
            </a:extLst>
          </p:cNvPr>
          <p:cNvGrpSpPr/>
          <p:nvPr/>
        </p:nvGrpSpPr>
        <p:grpSpPr>
          <a:xfrm>
            <a:off x="632460" y="690662"/>
            <a:ext cx="10962640" cy="2862322"/>
            <a:chOff x="632460" y="690662"/>
            <a:chExt cx="10962640" cy="2862322"/>
          </a:xfrm>
        </p:grpSpPr>
        <p:sp>
          <p:nvSpPr>
            <p:cNvPr id="8" name="Rectangle: Rounded Corners 7">
              <a:extLst>
                <a:ext uri="{FF2B5EF4-FFF2-40B4-BE49-F238E27FC236}">
                  <a16:creationId xmlns:a16="http://schemas.microsoft.com/office/drawing/2014/main" id="{D9DD49C7-7327-1275-D1C6-7EB36BAFC9AB}"/>
                </a:ext>
              </a:extLst>
            </p:cNvPr>
            <p:cNvSpPr/>
            <p:nvPr/>
          </p:nvSpPr>
          <p:spPr>
            <a:xfrm>
              <a:off x="924560" y="756920"/>
              <a:ext cx="17780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0" name="Rectangle: Rounded Corners 9">
              <a:extLst>
                <a:ext uri="{FF2B5EF4-FFF2-40B4-BE49-F238E27FC236}">
                  <a16:creationId xmlns:a16="http://schemas.microsoft.com/office/drawing/2014/main" id="{328CE553-6BC7-718A-A42D-CA6051D32ABB}"/>
                </a:ext>
              </a:extLst>
            </p:cNvPr>
            <p:cNvSpPr/>
            <p:nvPr/>
          </p:nvSpPr>
          <p:spPr>
            <a:xfrm>
              <a:off x="4663440" y="751840"/>
              <a:ext cx="25146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2" name="Rectangle: Rounded Corners 11">
              <a:extLst>
                <a:ext uri="{FF2B5EF4-FFF2-40B4-BE49-F238E27FC236}">
                  <a16:creationId xmlns:a16="http://schemas.microsoft.com/office/drawing/2014/main" id="{A2515AD4-D78B-3D19-2DF5-519A16E36C20}"/>
                </a:ext>
              </a:extLst>
            </p:cNvPr>
            <p:cNvSpPr/>
            <p:nvPr/>
          </p:nvSpPr>
          <p:spPr>
            <a:xfrm>
              <a:off x="1290320" y="1070133"/>
              <a:ext cx="36982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4" name="Rectangle: Rounded Corners 13">
              <a:extLst>
                <a:ext uri="{FF2B5EF4-FFF2-40B4-BE49-F238E27FC236}">
                  <a16:creationId xmlns:a16="http://schemas.microsoft.com/office/drawing/2014/main" id="{FDB6AE1C-C8D9-2D85-291C-4CC272DD3A0D}"/>
                </a:ext>
              </a:extLst>
            </p:cNvPr>
            <p:cNvSpPr/>
            <p:nvPr/>
          </p:nvSpPr>
          <p:spPr>
            <a:xfrm>
              <a:off x="3911600" y="1378266"/>
              <a:ext cx="758952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6" name="Rectangle: Rounded Corners 15">
              <a:extLst>
                <a:ext uri="{FF2B5EF4-FFF2-40B4-BE49-F238E27FC236}">
                  <a16:creationId xmlns:a16="http://schemas.microsoft.com/office/drawing/2014/main" id="{2E044A22-4A05-BCEB-03CA-3EDFE7F540DF}"/>
                </a:ext>
              </a:extLst>
            </p:cNvPr>
            <p:cNvSpPr/>
            <p:nvPr/>
          </p:nvSpPr>
          <p:spPr>
            <a:xfrm>
              <a:off x="1889760" y="1984663"/>
              <a:ext cx="192024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8" name="Rectangle: Rounded Corners 17">
              <a:extLst>
                <a:ext uri="{FF2B5EF4-FFF2-40B4-BE49-F238E27FC236}">
                  <a16:creationId xmlns:a16="http://schemas.microsoft.com/office/drawing/2014/main" id="{6BA92EB0-92B6-1278-BC0C-ED1C802E7DD8}"/>
                </a:ext>
              </a:extLst>
            </p:cNvPr>
            <p:cNvSpPr/>
            <p:nvPr/>
          </p:nvSpPr>
          <p:spPr>
            <a:xfrm>
              <a:off x="4175760" y="2257366"/>
              <a:ext cx="2631440" cy="281246"/>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0" name="Rectangle: Rounded Corners 19">
              <a:extLst>
                <a:ext uri="{FF2B5EF4-FFF2-40B4-BE49-F238E27FC236}">
                  <a16:creationId xmlns:a16="http://schemas.microsoft.com/office/drawing/2014/main" id="{D0653A6C-6126-1CD5-7C50-8AF91E3A802B}"/>
                </a:ext>
              </a:extLst>
            </p:cNvPr>
            <p:cNvSpPr/>
            <p:nvPr/>
          </p:nvSpPr>
          <p:spPr>
            <a:xfrm>
              <a:off x="7254240" y="2264292"/>
              <a:ext cx="342392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2" name="Rectangle: Rounded Corners 21">
              <a:extLst>
                <a:ext uri="{FF2B5EF4-FFF2-40B4-BE49-F238E27FC236}">
                  <a16:creationId xmlns:a16="http://schemas.microsoft.com/office/drawing/2014/main" id="{B3188CC4-022C-506E-ECE6-11302F614776}"/>
                </a:ext>
              </a:extLst>
            </p:cNvPr>
            <p:cNvSpPr/>
            <p:nvPr/>
          </p:nvSpPr>
          <p:spPr>
            <a:xfrm>
              <a:off x="3230880" y="2876897"/>
              <a:ext cx="4765040" cy="281246"/>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4" name="Rectangle: Rounded Corners 23">
              <a:extLst>
                <a:ext uri="{FF2B5EF4-FFF2-40B4-BE49-F238E27FC236}">
                  <a16:creationId xmlns:a16="http://schemas.microsoft.com/office/drawing/2014/main" id="{2C3324A2-EDFF-2A6C-FF8C-D8F86F3CB97A}"/>
                </a:ext>
              </a:extLst>
            </p:cNvPr>
            <p:cNvSpPr/>
            <p:nvPr/>
          </p:nvSpPr>
          <p:spPr>
            <a:xfrm>
              <a:off x="1833880" y="2568764"/>
              <a:ext cx="45618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6" name="Rectangle: Rounded Corners 25">
              <a:extLst>
                <a:ext uri="{FF2B5EF4-FFF2-40B4-BE49-F238E27FC236}">
                  <a16:creationId xmlns:a16="http://schemas.microsoft.com/office/drawing/2014/main" id="{4C9E4B62-1792-4B12-E265-47C068B35D46}"/>
                </a:ext>
              </a:extLst>
            </p:cNvPr>
            <p:cNvSpPr/>
            <p:nvPr/>
          </p:nvSpPr>
          <p:spPr>
            <a:xfrm>
              <a:off x="8966200" y="2590669"/>
              <a:ext cx="2534920" cy="286227"/>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8" name="Rectangle: Rounded Corners 27">
              <a:extLst>
                <a:ext uri="{FF2B5EF4-FFF2-40B4-BE49-F238E27FC236}">
                  <a16:creationId xmlns:a16="http://schemas.microsoft.com/office/drawing/2014/main" id="{025EF923-2929-BB21-BE65-261AD0B42D3A}"/>
                </a:ext>
              </a:extLst>
            </p:cNvPr>
            <p:cNvSpPr/>
            <p:nvPr/>
          </p:nvSpPr>
          <p:spPr>
            <a:xfrm>
              <a:off x="662940" y="2911807"/>
              <a:ext cx="993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6" name="Rectangle: Rounded Corners 45">
              <a:extLst>
                <a:ext uri="{FF2B5EF4-FFF2-40B4-BE49-F238E27FC236}">
                  <a16:creationId xmlns:a16="http://schemas.microsoft.com/office/drawing/2014/main" id="{F1215C71-88E3-2A29-757B-8F5EDDC37DEE}"/>
                </a:ext>
              </a:extLst>
            </p:cNvPr>
            <p:cNvSpPr/>
            <p:nvPr/>
          </p:nvSpPr>
          <p:spPr>
            <a:xfrm>
              <a:off x="2753360" y="1673265"/>
              <a:ext cx="758952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7" name="Rectangle: Rounded Corners 46">
              <a:extLst>
                <a:ext uri="{FF2B5EF4-FFF2-40B4-BE49-F238E27FC236}">
                  <a16:creationId xmlns:a16="http://schemas.microsoft.com/office/drawing/2014/main" id="{37F2DBD9-0AA9-94DE-4999-AC729F6E337D}"/>
                </a:ext>
              </a:extLst>
            </p:cNvPr>
            <p:cNvSpPr/>
            <p:nvPr/>
          </p:nvSpPr>
          <p:spPr>
            <a:xfrm>
              <a:off x="6898640" y="2569222"/>
              <a:ext cx="160528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8" name="Rectangle: Rounded Corners 47">
              <a:extLst>
                <a:ext uri="{FF2B5EF4-FFF2-40B4-BE49-F238E27FC236}">
                  <a16:creationId xmlns:a16="http://schemas.microsoft.com/office/drawing/2014/main" id="{F5D85397-BC39-3007-8C7B-2B6164E3B4EE}"/>
                </a:ext>
              </a:extLst>
            </p:cNvPr>
            <p:cNvSpPr/>
            <p:nvPr/>
          </p:nvSpPr>
          <p:spPr>
            <a:xfrm>
              <a:off x="9050020" y="766560"/>
              <a:ext cx="159766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5" name="TextBox 4">
              <a:extLst>
                <a:ext uri="{FF2B5EF4-FFF2-40B4-BE49-F238E27FC236}">
                  <a16:creationId xmlns:a16="http://schemas.microsoft.com/office/drawing/2014/main" id="{72B65EC6-1DB9-9022-8060-703DE5816AEB}"/>
                </a:ext>
              </a:extLst>
            </p:cNvPr>
            <p:cNvSpPr txBox="1"/>
            <p:nvPr/>
          </p:nvSpPr>
          <p:spPr>
            <a:xfrm>
              <a:off x="632460" y="690662"/>
              <a:ext cx="10962640" cy="2862322"/>
            </a:xfrm>
            <a:prstGeom prst="rect">
              <a:avLst/>
            </a:prstGeom>
            <a:noFill/>
          </p:spPr>
          <p:txBody>
            <a:bodyPr wrap="square">
              <a:spAutoFit/>
            </a:bodyPr>
            <a:lstStyle/>
            <a:p>
              <a:pPr algn="just"/>
              <a:r>
                <a:rPr lang="en-US" sz="2000" dirty="0">
                  <a:solidFill>
                    <a:srgbClr val="242A30"/>
                  </a:solidFill>
                  <a:latin typeface="Sans Serif"/>
                </a:rPr>
                <a:t>A 64-year-old man is brought to the emergency department 45 minutes after sudden onset of right-sided weakness and difficulty speaking. Shortly after the symptoms began, he developed a severe headache and vomited. He has hypertension and has not taken his prescribed medications for 3 months. His temperature is 36.8°C (98.2°F), pulse is 86/min and regular, respirations are 18/min, and blood pressure is 216/114 mm Hg. He is drowsy but opens his eyes when spoken to and follows simple commands. Examination shows a leftward gaze preference and weakness of the right lower face. Muscle strength is 2/5 in the right upper and lower extremities and 5/5 on the left. The right plantar response is extensor. Point-of-care blood glucose concentration is 112 mg/dL. What is the next best step in management?</a:t>
              </a:r>
            </a:p>
          </p:txBody>
        </p:sp>
      </p:grpSp>
      <p:cxnSp>
        <p:nvCxnSpPr>
          <p:cNvPr id="4" name="Straight Arrow Connector 3">
            <a:extLst>
              <a:ext uri="{FF2B5EF4-FFF2-40B4-BE49-F238E27FC236}">
                <a16:creationId xmlns:a16="http://schemas.microsoft.com/office/drawing/2014/main" id="{12EAD8BB-3FF2-5272-13B0-A86BF71FC6D7}"/>
              </a:ext>
            </a:extLst>
          </p:cNvPr>
          <p:cNvCxnSpPr/>
          <p:nvPr/>
        </p:nvCxnSpPr>
        <p:spPr>
          <a:xfrm>
            <a:off x="5760720" y="4419600"/>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2C1B11B-FD14-2C05-6135-5037F3EFCB1D}"/>
              </a:ext>
            </a:extLst>
          </p:cNvPr>
          <p:cNvSpPr txBox="1"/>
          <p:nvPr/>
        </p:nvSpPr>
        <p:spPr>
          <a:xfrm>
            <a:off x="7178040" y="4219545"/>
            <a:ext cx="2651760" cy="400110"/>
          </a:xfrm>
          <a:prstGeom prst="rect">
            <a:avLst/>
          </a:prstGeom>
          <a:noFill/>
        </p:spPr>
        <p:txBody>
          <a:bodyPr wrap="square">
            <a:spAutoFit/>
          </a:bodyPr>
          <a:lstStyle/>
          <a:p>
            <a:r>
              <a:rPr lang="en-US" sz="2000" dirty="0">
                <a:solidFill>
                  <a:srgbClr val="242A30"/>
                </a:solidFill>
                <a:latin typeface="Sans Serif"/>
              </a:rPr>
              <a:t>Carotid Artery Stenosis</a:t>
            </a:r>
          </a:p>
        </p:txBody>
      </p:sp>
      <p:cxnSp>
        <p:nvCxnSpPr>
          <p:cNvPr id="15" name="Straight Arrow Connector 14">
            <a:extLst>
              <a:ext uri="{FF2B5EF4-FFF2-40B4-BE49-F238E27FC236}">
                <a16:creationId xmlns:a16="http://schemas.microsoft.com/office/drawing/2014/main" id="{51C40616-E1A5-E068-3185-F7E1518382E2}"/>
              </a:ext>
            </a:extLst>
          </p:cNvPr>
          <p:cNvCxnSpPr/>
          <p:nvPr/>
        </p:nvCxnSpPr>
        <p:spPr>
          <a:xfrm>
            <a:off x="5760720" y="469112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145DCD5-8A56-7A20-D01D-577C8F086C11}"/>
              </a:ext>
            </a:extLst>
          </p:cNvPr>
          <p:cNvSpPr txBox="1"/>
          <p:nvPr/>
        </p:nvSpPr>
        <p:spPr>
          <a:xfrm>
            <a:off x="7178040" y="4506465"/>
            <a:ext cx="2865120" cy="400110"/>
          </a:xfrm>
          <a:prstGeom prst="rect">
            <a:avLst/>
          </a:prstGeom>
          <a:noFill/>
        </p:spPr>
        <p:txBody>
          <a:bodyPr wrap="square">
            <a:spAutoFit/>
          </a:bodyPr>
          <a:lstStyle/>
          <a:p>
            <a:r>
              <a:rPr lang="en-US" sz="2000" dirty="0">
                <a:solidFill>
                  <a:srgbClr val="242A30"/>
                </a:solidFill>
                <a:latin typeface="Sans Serif"/>
              </a:rPr>
              <a:t>Seizure (Todd’s Paralysis)</a:t>
            </a:r>
          </a:p>
        </p:txBody>
      </p:sp>
      <p:cxnSp>
        <p:nvCxnSpPr>
          <p:cNvPr id="23" name="Straight Arrow Connector 22">
            <a:extLst>
              <a:ext uri="{FF2B5EF4-FFF2-40B4-BE49-F238E27FC236}">
                <a16:creationId xmlns:a16="http://schemas.microsoft.com/office/drawing/2014/main" id="{C3B029C2-6511-F694-4F55-05072C342F20}"/>
              </a:ext>
            </a:extLst>
          </p:cNvPr>
          <p:cNvCxnSpPr/>
          <p:nvPr/>
        </p:nvCxnSpPr>
        <p:spPr>
          <a:xfrm>
            <a:off x="5760720" y="496928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44B212-C32B-F5E0-BF09-0D0D5CAF7F68}"/>
              </a:ext>
            </a:extLst>
          </p:cNvPr>
          <p:cNvSpPr txBox="1"/>
          <p:nvPr/>
        </p:nvSpPr>
        <p:spPr>
          <a:xfrm>
            <a:off x="7178040" y="4784625"/>
            <a:ext cx="4417060" cy="400110"/>
          </a:xfrm>
          <a:prstGeom prst="rect">
            <a:avLst/>
          </a:prstGeom>
          <a:noFill/>
        </p:spPr>
        <p:txBody>
          <a:bodyPr wrap="square">
            <a:spAutoFit/>
          </a:bodyPr>
          <a:lstStyle/>
          <a:p>
            <a:r>
              <a:rPr lang="en-US" sz="2000" dirty="0">
                <a:solidFill>
                  <a:srgbClr val="242A30"/>
                </a:solidFill>
                <a:latin typeface="Sans Serif"/>
              </a:rPr>
              <a:t>Unconfirmed Subarachnoid Hemorrhage</a:t>
            </a:r>
          </a:p>
        </p:txBody>
      </p:sp>
      <p:cxnSp>
        <p:nvCxnSpPr>
          <p:cNvPr id="27" name="Straight Arrow Connector 26">
            <a:extLst>
              <a:ext uri="{FF2B5EF4-FFF2-40B4-BE49-F238E27FC236}">
                <a16:creationId xmlns:a16="http://schemas.microsoft.com/office/drawing/2014/main" id="{7665B0B0-638F-9CAE-C817-64ACBAE2DEDF}"/>
              </a:ext>
            </a:extLst>
          </p:cNvPr>
          <p:cNvCxnSpPr/>
          <p:nvPr/>
        </p:nvCxnSpPr>
        <p:spPr>
          <a:xfrm>
            <a:off x="5760720" y="5635843"/>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ECC90B45-3854-4B58-C2A0-D6FAA635CF43}"/>
              </a:ext>
            </a:extLst>
          </p:cNvPr>
          <p:cNvSpPr txBox="1"/>
          <p:nvPr/>
        </p:nvSpPr>
        <p:spPr>
          <a:xfrm>
            <a:off x="7178040" y="5451186"/>
            <a:ext cx="4640580" cy="400110"/>
          </a:xfrm>
          <a:prstGeom prst="rect">
            <a:avLst/>
          </a:prstGeom>
          <a:noFill/>
        </p:spPr>
        <p:txBody>
          <a:bodyPr wrap="square">
            <a:spAutoFit/>
          </a:bodyPr>
          <a:lstStyle/>
          <a:p>
            <a:r>
              <a:rPr lang="en-US" sz="2000" dirty="0">
                <a:solidFill>
                  <a:srgbClr val="242A30"/>
                </a:solidFill>
                <a:latin typeface="Sans Serif"/>
              </a:rPr>
              <a:t>Ischemic Stroke with Cardioembolic Source</a:t>
            </a:r>
          </a:p>
        </p:txBody>
      </p:sp>
      <p:pic>
        <p:nvPicPr>
          <p:cNvPr id="33" name="Audio 32">
            <a:hlinkClick r:id="" action="ppaction://media"/>
            <a:extLst>
              <a:ext uri="{FF2B5EF4-FFF2-40B4-BE49-F238E27FC236}">
                <a16:creationId xmlns:a16="http://schemas.microsoft.com/office/drawing/2014/main" id="{14D47FD2-3103-FB8C-CD81-811899BD22D0}"/>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779775558"/>
      </p:ext>
    </p:extLst>
  </p:cSld>
  <p:clrMapOvr>
    <a:masterClrMapping/>
  </p:clrMapOvr>
  <mc:AlternateContent xmlns:mc="http://schemas.openxmlformats.org/markup-compatibility/2006" xmlns:p14="http://schemas.microsoft.com/office/powerpoint/2010/main">
    <mc:Choice Requires="p14">
      <p:transition spd="slow" p14:dur="2000" advTm="43345"/>
    </mc:Choice>
    <mc:Fallback xmlns="">
      <p:transition spd="slow" advTm="433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3"/>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3.72966E-17 2.22222E-6 L 3.72966E-17 0.04259 " pathEditMode="relative" rAng="0" ptsTypes="AA">
                                      <p:cBhvr>
                                        <p:cTn id="10" dur="2000" fill="hold"/>
                                        <p:tgtEl>
                                          <p:spTgt spid="2"/>
                                        </p:tgtEl>
                                        <p:attrNameLst>
                                          <p:attrName>ppt_x</p:attrName>
                                          <p:attrName>ppt_y</p:attrName>
                                        </p:attrNameLst>
                                      </p:cBhvr>
                                      <p:rCtr x="0" y="2130"/>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33"/>
                </p:tgtEl>
              </p:cMediaNode>
            </p:audio>
          </p:childTnLst>
        </p:cTn>
      </p:par>
    </p:tnLst>
    <p:bldLst>
      <p:bldP spid="2" grpId="0" animBg="1"/>
      <p:bldP spid="13" grpId="0" animBg="1"/>
      <p:bldP spid="21" grpId="0" animBg="1"/>
      <p:bldP spid="31" grpId="0" animBg="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0B26F-39B3-256C-BCBD-9A208D723F1F}"/>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6B1D9C8-C37E-7185-D6E2-D3A03AE8426D}"/>
              </a:ext>
            </a:extLst>
          </p:cNvPr>
          <p:cNvSpPr/>
          <p:nvPr/>
        </p:nvSpPr>
        <p:spPr>
          <a:xfrm>
            <a:off x="1398270" y="4856093"/>
            <a:ext cx="10420350" cy="282262"/>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Rounded Corners 33">
            <a:extLst>
              <a:ext uri="{FF2B5EF4-FFF2-40B4-BE49-F238E27FC236}">
                <a16:creationId xmlns:a16="http://schemas.microsoft.com/office/drawing/2014/main" id="{2BFCF80D-E352-03BD-F06E-D4C6047E3F7E}"/>
              </a:ext>
            </a:extLst>
          </p:cNvPr>
          <p:cNvSpPr/>
          <p:nvPr/>
        </p:nvSpPr>
        <p:spPr>
          <a:xfrm>
            <a:off x="7424420" y="1052956"/>
            <a:ext cx="3990340" cy="294682"/>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85CEAEDA-A18B-2518-A49E-09ECD597E832}"/>
              </a:ext>
            </a:extLst>
          </p:cNvPr>
          <p:cNvSpPr/>
          <p:nvPr/>
        </p:nvSpPr>
        <p:spPr>
          <a:xfrm>
            <a:off x="4767580" y="1674135"/>
            <a:ext cx="5935980" cy="294681"/>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FFB88E2-8F08-CBE0-5603-981C05334516}"/>
              </a:ext>
            </a:extLst>
          </p:cNvPr>
          <p:cNvSpPr txBox="1"/>
          <p:nvPr/>
        </p:nvSpPr>
        <p:spPr>
          <a:xfrm>
            <a:off x="1371600" y="3583136"/>
            <a:ext cx="4119880" cy="2246769"/>
          </a:xfrm>
          <a:prstGeom prst="rect">
            <a:avLst/>
          </a:prstGeom>
          <a:noFill/>
        </p:spPr>
        <p:txBody>
          <a:bodyPr wrap="square">
            <a:spAutoFit/>
          </a:bodyPr>
          <a:lstStyle/>
          <a:p>
            <a:r>
              <a:rPr lang="en-US" sz="2000" dirty="0">
                <a:solidFill>
                  <a:srgbClr val="242A30"/>
                </a:solidFill>
                <a:latin typeface="Sans Serif"/>
              </a:rPr>
              <a:t>Answer choices</a:t>
            </a:r>
          </a:p>
          <a:p>
            <a:endParaRPr lang="en-US" sz="2000" dirty="0">
              <a:solidFill>
                <a:srgbClr val="242A30"/>
              </a:solidFill>
              <a:latin typeface="Sans Serif"/>
            </a:endParaRPr>
          </a:p>
          <a:p>
            <a:r>
              <a:rPr lang="en-US" sz="2000" dirty="0">
                <a:solidFill>
                  <a:srgbClr val="242A30"/>
                </a:solidFill>
                <a:latin typeface="Sans Serif"/>
              </a:rPr>
              <a:t>A. Carotid Doppler ultrasonography  </a:t>
            </a:r>
          </a:p>
          <a:p>
            <a:r>
              <a:rPr lang="en-US" sz="2000" dirty="0">
                <a:solidFill>
                  <a:srgbClr val="242A30"/>
                </a:solidFill>
                <a:latin typeface="Sans Serif"/>
              </a:rPr>
              <a:t>B. Electroencephalography  </a:t>
            </a:r>
          </a:p>
          <a:p>
            <a:r>
              <a:rPr lang="en-US" sz="2000" dirty="0">
                <a:solidFill>
                  <a:srgbClr val="242A30"/>
                </a:solidFill>
                <a:latin typeface="Sans Serif"/>
              </a:rPr>
              <a:t>C. Lumbar puncture  </a:t>
            </a:r>
          </a:p>
          <a:p>
            <a:r>
              <a:rPr lang="en-US" sz="2000" dirty="0">
                <a:solidFill>
                  <a:srgbClr val="242A30"/>
                </a:solidFill>
                <a:latin typeface="Sans Serif"/>
              </a:rPr>
              <a:t>D. </a:t>
            </a:r>
            <a:r>
              <a:rPr lang="en-US" sz="2000" dirty="0" err="1">
                <a:solidFill>
                  <a:srgbClr val="242A30"/>
                </a:solidFill>
                <a:latin typeface="Sans Serif"/>
              </a:rPr>
              <a:t>Noncontrast</a:t>
            </a:r>
            <a:r>
              <a:rPr lang="en-US" sz="2000" dirty="0">
                <a:solidFill>
                  <a:srgbClr val="242A30"/>
                </a:solidFill>
                <a:latin typeface="Sans Serif"/>
              </a:rPr>
              <a:t> head CT  </a:t>
            </a:r>
          </a:p>
          <a:p>
            <a:r>
              <a:rPr lang="en-US" sz="2000" dirty="0">
                <a:solidFill>
                  <a:srgbClr val="242A30"/>
                </a:solidFill>
                <a:latin typeface="Sans Serif"/>
              </a:rPr>
              <a:t>E. Transthoracic echocardiography </a:t>
            </a:r>
          </a:p>
        </p:txBody>
      </p:sp>
      <p:grpSp>
        <p:nvGrpSpPr>
          <p:cNvPr id="2" name="Group 1">
            <a:extLst>
              <a:ext uri="{FF2B5EF4-FFF2-40B4-BE49-F238E27FC236}">
                <a16:creationId xmlns:a16="http://schemas.microsoft.com/office/drawing/2014/main" id="{3E3B8240-9A93-70A4-8A6D-0D74CFC81F16}"/>
              </a:ext>
            </a:extLst>
          </p:cNvPr>
          <p:cNvGrpSpPr/>
          <p:nvPr/>
        </p:nvGrpSpPr>
        <p:grpSpPr>
          <a:xfrm>
            <a:off x="614680" y="674434"/>
            <a:ext cx="10962640" cy="2862322"/>
            <a:chOff x="632460" y="690662"/>
            <a:chExt cx="10962640" cy="2862322"/>
          </a:xfrm>
        </p:grpSpPr>
        <p:sp>
          <p:nvSpPr>
            <p:cNvPr id="8" name="Rectangle: Rounded Corners 7">
              <a:extLst>
                <a:ext uri="{FF2B5EF4-FFF2-40B4-BE49-F238E27FC236}">
                  <a16:creationId xmlns:a16="http://schemas.microsoft.com/office/drawing/2014/main" id="{B550CE6B-BFFA-13AA-6849-A388D865B8B7}"/>
                </a:ext>
              </a:extLst>
            </p:cNvPr>
            <p:cNvSpPr/>
            <p:nvPr/>
          </p:nvSpPr>
          <p:spPr>
            <a:xfrm>
              <a:off x="924560" y="756920"/>
              <a:ext cx="17780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0" name="Rectangle: Rounded Corners 9">
              <a:extLst>
                <a:ext uri="{FF2B5EF4-FFF2-40B4-BE49-F238E27FC236}">
                  <a16:creationId xmlns:a16="http://schemas.microsoft.com/office/drawing/2014/main" id="{C5E581C6-A87D-5365-D2DF-8FE9AA8942D6}"/>
                </a:ext>
              </a:extLst>
            </p:cNvPr>
            <p:cNvSpPr/>
            <p:nvPr/>
          </p:nvSpPr>
          <p:spPr>
            <a:xfrm>
              <a:off x="4663440" y="751840"/>
              <a:ext cx="251460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2" name="Rectangle: Rounded Corners 11">
              <a:extLst>
                <a:ext uri="{FF2B5EF4-FFF2-40B4-BE49-F238E27FC236}">
                  <a16:creationId xmlns:a16="http://schemas.microsoft.com/office/drawing/2014/main" id="{E4FFAE1C-257C-ADD9-AD57-649FD3BBEA87}"/>
                </a:ext>
              </a:extLst>
            </p:cNvPr>
            <p:cNvSpPr/>
            <p:nvPr/>
          </p:nvSpPr>
          <p:spPr>
            <a:xfrm>
              <a:off x="1290320" y="1070133"/>
              <a:ext cx="369824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4" name="Rectangle: Rounded Corners 13">
              <a:extLst>
                <a:ext uri="{FF2B5EF4-FFF2-40B4-BE49-F238E27FC236}">
                  <a16:creationId xmlns:a16="http://schemas.microsoft.com/office/drawing/2014/main" id="{07B47253-19A8-72EB-4515-52A27DAD0C75}"/>
                </a:ext>
              </a:extLst>
            </p:cNvPr>
            <p:cNvSpPr/>
            <p:nvPr/>
          </p:nvSpPr>
          <p:spPr>
            <a:xfrm>
              <a:off x="3911600" y="1378266"/>
              <a:ext cx="758952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6" name="Rectangle: Rounded Corners 15">
              <a:extLst>
                <a:ext uri="{FF2B5EF4-FFF2-40B4-BE49-F238E27FC236}">
                  <a16:creationId xmlns:a16="http://schemas.microsoft.com/office/drawing/2014/main" id="{87813DB4-ABFB-792B-863F-09DFD21DEC74}"/>
                </a:ext>
              </a:extLst>
            </p:cNvPr>
            <p:cNvSpPr/>
            <p:nvPr/>
          </p:nvSpPr>
          <p:spPr>
            <a:xfrm>
              <a:off x="1889760" y="1984663"/>
              <a:ext cx="192024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18" name="Rectangle: Rounded Corners 17">
              <a:extLst>
                <a:ext uri="{FF2B5EF4-FFF2-40B4-BE49-F238E27FC236}">
                  <a16:creationId xmlns:a16="http://schemas.microsoft.com/office/drawing/2014/main" id="{E3565A75-3FF4-0FBD-398F-B74D7197F873}"/>
                </a:ext>
              </a:extLst>
            </p:cNvPr>
            <p:cNvSpPr/>
            <p:nvPr/>
          </p:nvSpPr>
          <p:spPr>
            <a:xfrm>
              <a:off x="4175760" y="2257366"/>
              <a:ext cx="2631440" cy="281246"/>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0" name="Rectangle: Rounded Corners 19">
              <a:extLst>
                <a:ext uri="{FF2B5EF4-FFF2-40B4-BE49-F238E27FC236}">
                  <a16:creationId xmlns:a16="http://schemas.microsoft.com/office/drawing/2014/main" id="{881397A1-382C-2B31-56C9-3BDC1D2C4B83}"/>
                </a:ext>
              </a:extLst>
            </p:cNvPr>
            <p:cNvSpPr/>
            <p:nvPr/>
          </p:nvSpPr>
          <p:spPr>
            <a:xfrm>
              <a:off x="7254240" y="2264292"/>
              <a:ext cx="342392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2" name="Rectangle: Rounded Corners 21">
              <a:extLst>
                <a:ext uri="{FF2B5EF4-FFF2-40B4-BE49-F238E27FC236}">
                  <a16:creationId xmlns:a16="http://schemas.microsoft.com/office/drawing/2014/main" id="{548FB59F-CA31-DA81-5F9F-FD795AC85FF6}"/>
                </a:ext>
              </a:extLst>
            </p:cNvPr>
            <p:cNvSpPr/>
            <p:nvPr/>
          </p:nvSpPr>
          <p:spPr>
            <a:xfrm>
              <a:off x="3230880" y="2876897"/>
              <a:ext cx="4765040" cy="281246"/>
            </a:xfrm>
            <a:prstGeom prst="round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4" name="Rectangle: Rounded Corners 23">
              <a:extLst>
                <a:ext uri="{FF2B5EF4-FFF2-40B4-BE49-F238E27FC236}">
                  <a16:creationId xmlns:a16="http://schemas.microsoft.com/office/drawing/2014/main" id="{7A9CBDB2-7184-24D7-0BB4-516D837ACB44}"/>
                </a:ext>
              </a:extLst>
            </p:cNvPr>
            <p:cNvSpPr/>
            <p:nvPr/>
          </p:nvSpPr>
          <p:spPr>
            <a:xfrm>
              <a:off x="1833880" y="2568764"/>
              <a:ext cx="45618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6" name="Rectangle: Rounded Corners 25">
              <a:extLst>
                <a:ext uri="{FF2B5EF4-FFF2-40B4-BE49-F238E27FC236}">
                  <a16:creationId xmlns:a16="http://schemas.microsoft.com/office/drawing/2014/main" id="{B129B68C-C5FB-2CA6-8306-4BBAE4F215FC}"/>
                </a:ext>
              </a:extLst>
            </p:cNvPr>
            <p:cNvSpPr/>
            <p:nvPr/>
          </p:nvSpPr>
          <p:spPr>
            <a:xfrm>
              <a:off x="8966200" y="2590669"/>
              <a:ext cx="2534920" cy="286227"/>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28" name="Rectangle: Rounded Corners 27">
              <a:extLst>
                <a:ext uri="{FF2B5EF4-FFF2-40B4-BE49-F238E27FC236}">
                  <a16:creationId xmlns:a16="http://schemas.microsoft.com/office/drawing/2014/main" id="{0F19471C-A285-7562-2C03-1E6AE1613957}"/>
                </a:ext>
              </a:extLst>
            </p:cNvPr>
            <p:cNvSpPr/>
            <p:nvPr/>
          </p:nvSpPr>
          <p:spPr>
            <a:xfrm>
              <a:off x="662940" y="2911807"/>
              <a:ext cx="99314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6" name="Rectangle: Rounded Corners 45">
              <a:extLst>
                <a:ext uri="{FF2B5EF4-FFF2-40B4-BE49-F238E27FC236}">
                  <a16:creationId xmlns:a16="http://schemas.microsoft.com/office/drawing/2014/main" id="{DBC2972F-8561-6D7D-3501-EF3B4D9644B2}"/>
                </a:ext>
              </a:extLst>
            </p:cNvPr>
            <p:cNvSpPr/>
            <p:nvPr/>
          </p:nvSpPr>
          <p:spPr>
            <a:xfrm>
              <a:off x="2753360" y="1673265"/>
              <a:ext cx="7589520" cy="274320"/>
            </a:xfrm>
            <a:prstGeom prst="roundRect">
              <a:avLst/>
            </a:prstGeom>
            <a:solidFill>
              <a:schemeClr val="accent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7" name="Rectangle: Rounded Corners 46">
              <a:extLst>
                <a:ext uri="{FF2B5EF4-FFF2-40B4-BE49-F238E27FC236}">
                  <a16:creationId xmlns:a16="http://schemas.microsoft.com/office/drawing/2014/main" id="{188BA5D2-2D2E-CB5C-CC0A-A2947A06324C}"/>
                </a:ext>
              </a:extLst>
            </p:cNvPr>
            <p:cNvSpPr/>
            <p:nvPr/>
          </p:nvSpPr>
          <p:spPr>
            <a:xfrm>
              <a:off x="6898640" y="2569222"/>
              <a:ext cx="1605280" cy="274320"/>
            </a:xfrm>
            <a:prstGeom prst="roundRect">
              <a:avLst/>
            </a:prstGeom>
            <a:solidFill>
              <a:schemeClr val="accent6">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48" name="Rectangle: Rounded Corners 47">
              <a:extLst>
                <a:ext uri="{FF2B5EF4-FFF2-40B4-BE49-F238E27FC236}">
                  <a16:creationId xmlns:a16="http://schemas.microsoft.com/office/drawing/2014/main" id="{8F923021-83EE-7104-6BBE-83ABA7171281}"/>
                </a:ext>
              </a:extLst>
            </p:cNvPr>
            <p:cNvSpPr/>
            <p:nvPr/>
          </p:nvSpPr>
          <p:spPr>
            <a:xfrm>
              <a:off x="9050020" y="766560"/>
              <a:ext cx="1597660" cy="274320"/>
            </a:xfrm>
            <a:prstGeom prst="round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42A30"/>
                </a:solidFill>
              </a:endParaRPr>
            </a:p>
          </p:txBody>
        </p:sp>
        <p:sp>
          <p:nvSpPr>
            <p:cNvPr id="5" name="TextBox 4">
              <a:extLst>
                <a:ext uri="{FF2B5EF4-FFF2-40B4-BE49-F238E27FC236}">
                  <a16:creationId xmlns:a16="http://schemas.microsoft.com/office/drawing/2014/main" id="{000F215E-9626-7D4F-DF22-56CE3F5037E0}"/>
                </a:ext>
              </a:extLst>
            </p:cNvPr>
            <p:cNvSpPr txBox="1"/>
            <p:nvPr/>
          </p:nvSpPr>
          <p:spPr>
            <a:xfrm>
              <a:off x="632460" y="690662"/>
              <a:ext cx="10962640" cy="2862322"/>
            </a:xfrm>
            <a:prstGeom prst="rect">
              <a:avLst/>
            </a:prstGeom>
            <a:noFill/>
          </p:spPr>
          <p:txBody>
            <a:bodyPr wrap="square">
              <a:spAutoFit/>
            </a:bodyPr>
            <a:lstStyle/>
            <a:p>
              <a:pPr algn="just"/>
              <a:r>
                <a:rPr lang="en-US" sz="2000" dirty="0">
                  <a:solidFill>
                    <a:srgbClr val="242A30"/>
                  </a:solidFill>
                  <a:latin typeface="Sans Serif"/>
                </a:rPr>
                <a:t>A 64-year-old man is brought to the emergency department 45 minutes after sudden onset of right-sided weakness and difficulty speaking. Shortly after the symptoms began, he developed a severe headache and vomited. He has hypertension and has not taken his prescribed medications for 3 months. His temperature is 36.8°C (98.2°F), pulse is 86/min and regular, respirations are 18/min, and blood pressure is 216/114 mm Hg. He is drowsy but opens his eyes when spoken to and follows simple commands. Examination shows a leftward gaze preference and weakness of the right lower face. Muscle strength is 2/5 in the right upper and lower extremities and 5/5 on the left. The right plantar response is extensor. Point-of-care blood glucose concentration is 112 mg/dL. What is the next best step in management?</a:t>
              </a:r>
            </a:p>
          </p:txBody>
        </p:sp>
      </p:grpSp>
      <p:cxnSp>
        <p:nvCxnSpPr>
          <p:cNvPr id="4" name="Straight Arrow Connector 3">
            <a:extLst>
              <a:ext uri="{FF2B5EF4-FFF2-40B4-BE49-F238E27FC236}">
                <a16:creationId xmlns:a16="http://schemas.microsoft.com/office/drawing/2014/main" id="{53EA9D3B-DE49-1E08-43BB-41A1E6228E24}"/>
              </a:ext>
            </a:extLst>
          </p:cNvPr>
          <p:cNvCxnSpPr/>
          <p:nvPr/>
        </p:nvCxnSpPr>
        <p:spPr>
          <a:xfrm>
            <a:off x="5760720" y="4419600"/>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6D6773B-6BC6-1D77-E945-CBBE52F67757}"/>
              </a:ext>
            </a:extLst>
          </p:cNvPr>
          <p:cNvSpPr txBox="1"/>
          <p:nvPr/>
        </p:nvSpPr>
        <p:spPr>
          <a:xfrm>
            <a:off x="7178040" y="4219545"/>
            <a:ext cx="2651760" cy="400110"/>
          </a:xfrm>
          <a:prstGeom prst="rect">
            <a:avLst/>
          </a:prstGeom>
          <a:noFill/>
        </p:spPr>
        <p:txBody>
          <a:bodyPr wrap="square">
            <a:spAutoFit/>
          </a:bodyPr>
          <a:lstStyle/>
          <a:p>
            <a:r>
              <a:rPr lang="en-US" sz="2000" dirty="0">
                <a:solidFill>
                  <a:srgbClr val="242A30"/>
                </a:solidFill>
                <a:latin typeface="Sans Serif"/>
              </a:rPr>
              <a:t>Carotid Artery Stenosis</a:t>
            </a:r>
          </a:p>
        </p:txBody>
      </p:sp>
      <p:cxnSp>
        <p:nvCxnSpPr>
          <p:cNvPr id="15" name="Straight Arrow Connector 14">
            <a:extLst>
              <a:ext uri="{FF2B5EF4-FFF2-40B4-BE49-F238E27FC236}">
                <a16:creationId xmlns:a16="http://schemas.microsoft.com/office/drawing/2014/main" id="{E7F8EBD9-A725-2245-68A4-B97FBFDDEE97}"/>
              </a:ext>
            </a:extLst>
          </p:cNvPr>
          <p:cNvCxnSpPr/>
          <p:nvPr/>
        </p:nvCxnSpPr>
        <p:spPr>
          <a:xfrm>
            <a:off x="5760720" y="469112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31A02C4-BF76-AA84-FC7E-B1B8EE48C4D5}"/>
              </a:ext>
            </a:extLst>
          </p:cNvPr>
          <p:cNvSpPr txBox="1"/>
          <p:nvPr/>
        </p:nvSpPr>
        <p:spPr>
          <a:xfrm>
            <a:off x="7178040" y="4506465"/>
            <a:ext cx="2865120" cy="400110"/>
          </a:xfrm>
          <a:prstGeom prst="rect">
            <a:avLst/>
          </a:prstGeom>
          <a:noFill/>
        </p:spPr>
        <p:txBody>
          <a:bodyPr wrap="square">
            <a:spAutoFit/>
          </a:bodyPr>
          <a:lstStyle/>
          <a:p>
            <a:r>
              <a:rPr lang="en-US" sz="2000" dirty="0">
                <a:solidFill>
                  <a:srgbClr val="242A30"/>
                </a:solidFill>
                <a:latin typeface="Sans Serif"/>
              </a:rPr>
              <a:t>Seizure (Todd’s Paralysis)</a:t>
            </a:r>
          </a:p>
        </p:txBody>
      </p:sp>
      <p:cxnSp>
        <p:nvCxnSpPr>
          <p:cNvPr id="23" name="Straight Arrow Connector 22">
            <a:extLst>
              <a:ext uri="{FF2B5EF4-FFF2-40B4-BE49-F238E27FC236}">
                <a16:creationId xmlns:a16="http://schemas.microsoft.com/office/drawing/2014/main" id="{6B65371B-C977-59D3-0BAC-3CD97F3D1E96}"/>
              </a:ext>
            </a:extLst>
          </p:cNvPr>
          <p:cNvCxnSpPr/>
          <p:nvPr/>
        </p:nvCxnSpPr>
        <p:spPr>
          <a:xfrm>
            <a:off x="5760720" y="4969282"/>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3951AD70-9EB1-6ECD-C33F-36EA0711002D}"/>
              </a:ext>
            </a:extLst>
          </p:cNvPr>
          <p:cNvSpPr txBox="1"/>
          <p:nvPr/>
        </p:nvSpPr>
        <p:spPr>
          <a:xfrm>
            <a:off x="7178040" y="4784625"/>
            <a:ext cx="4417060" cy="400110"/>
          </a:xfrm>
          <a:prstGeom prst="rect">
            <a:avLst/>
          </a:prstGeom>
          <a:noFill/>
        </p:spPr>
        <p:txBody>
          <a:bodyPr wrap="square">
            <a:spAutoFit/>
          </a:bodyPr>
          <a:lstStyle/>
          <a:p>
            <a:r>
              <a:rPr lang="en-US" sz="2000" dirty="0">
                <a:solidFill>
                  <a:srgbClr val="242A30"/>
                </a:solidFill>
                <a:latin typeface="Sans Serif"/>
              </a:rPr>
              <a:t>Unconfirmed Subarachnoid Hemorrhage</a:t>
            </a:r>
          </a:p>
        </p:txBody>
      </p:sp>
      <p:cxnSp>
        <p:nvCxnSpPr>
          <p:cNvPr id="27" name="Straight Arrow Connector 26">
            <a:extLst>
              <a:ext uri="{FF2B5EF4-FFF2-40B4-BE49-F238E27FC236}">
                <a16:creationId xmlns:a16="http://schemas.microsoft.com/office/drawing/2014/main" id="{C3009EEE-E21A-3102-3F8A-C6E26CD82F59}"/>
              </a:ext>
            </a:extLst>
          </p:cNvPr>
          <p:cNvCxnSpPr/>
          <p:nvPr/>
        </p:nvCxnSpPr>
        <p:spPr>
          <a:xfrm>
            <a:off x="5760720" y="5635843"/>
            <a:ext cx="89154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4032312A-45D2-65EA-4F8E-7C6DE8EFF538}"/>
              </a:ext>
            </a:extLst>
          </p:cNvPr>
          <p:cNvSpPr txBox="1"/>
          <p:nvPr/>
        </p:nvSpPr>
        <p:spPr>
          <a:xfrm>
            <a:off x="7178040" y="5451186"/>
            <a:ext cx="4640580" cy="400110"/>
          </a:xfrm>
          <a:prstGeom prst="rect">
            <a:avLst/>
          </a:prstGeom>
          <a:noFill/>
        </p:spPr>
        <p:txBody>
          <a:bodyPr wrap="square">
            <a:spAutoFit/>
          </a:bodyPr>
          <a:lstStyle/>
          <a:p>
            <a:r>
              <a:rPr lang="en-US" sz="2000" dirty="0">
                <a:solidFill>
                  <a:srgbClr val="242A30"/>
                </a:solidFill>
                <a:latin typeface="Sans Serif"/>
              </a:rPr>
              <a:t>Ischemic Stroke with Cardioembolic Source</a:t>
            </a:r>
          </a:p>
        </p:txBody>
      </p:sp>
      <p:sp>
        <p:nvSpPr>
          <p:cNvPr id="6" name="TextBox 5">
            <a:extLst>
              <a:ext uri="{FF2B5EF4-FFF2-40B4-BE49-F238E27FC236}">
                <a16:creationId xmlns:a16="http://schemas.microsoft.com/office/drawing/2014/main" id="{E4B8D001-9AC6-EA34-15C7-8CD7B7141A8F}"/>
              </a:ext>
            </a:extLst>
          </p:cNvPr>
          <p:cNvSpPr txBox="1"/>
          <p:nvPr/>
        </p:nvSpPr>
        <p:spPr>
          <a:xfrm>
            <a:off x="614680" y="685919"/>
            <a:ext cx="10914380" cy="1323439"/>
          </a:xfrm>
          <a:prstGeom prst="rect">
            <a:avLst/>
          </a:prstGeom>
          <a:noFill/>
        </p:spPr>
        <p:txBody>
          <a:bodyPr wrap="square">
            <a:spAutoFit/>
          </a:bodyPr>
          <a:lstStyle/>
          <a:p>
            <a:r>
              <a:rPr lang="en-US" sz="2000" dirty="0" err="1">
                <a:latin typeface="Sans Serif"/>
              </a:rPr>
              <a:t>Noncontrast</a:t>
            </a:r>
            <a:r>
              <a:rPr lang="en-US" sz="2000" dirty="0">
                <a:latin typeface="Sans Serif"/>
              </a:rPr>
              <a:t> head CT shows no hemorrhage. Acute stroke treatment is completed. On hospital day 2, he is alert and clinically stable, with improved right-sided weakness. MRI shows acute and cortical infarcts in the left frontal and right occipital lobes. CT angiography of the head and neck shows no significant arterial stenosis or persistent occlusion. ECG and telemetry show an irregularly irregular rhythm.</a:t>
            </a:r>
          </a:p>
        </p:txBody>
      </p:sp>
      <p:pic>
        <p:nvPicPr>
          <p:cNvPr id="38" name="Audio 37">
            <a:hlinkClick r:id="" action="ppaction://media"/>
            <a:extLst>
              <a:ext uri="{FF2B5EF4-FFF2-40B4-BE49-F238E27FC236}">
                <a16:creationId xmlns:a16="http://schemas.microsoft.com/office/drawing/2014/main" id="{4AD1A09C-FF59-6C4C-FCAA-F1838B03B4BD}"/>
              </a:ext>
            </a:extLst>
          </p:cNvPr>
          <p:cNvPicPr>
            <a:picLocks noChangeAspect="1"/>
          </p:cNvPicPr>
          <p:nvPr>
            <a:audioFile r:link="rId3"/>
            <p:extLst>
              <p:ext uri="{DAA4B4D4-6D71-4841-9C94-3DE7FCFB9230}">
                <p14:media xmlns:p14="http://schemas.microsoft.com/office/powerpoint/2010/main" r:embed="rId2"/>
              </p:ext>
            </p:extLst>
          </p:nvPr>
        </p:nvPicPr>
        <p:blipFill>
          <a:blip r:embed="rId6"/>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3857836693"/>
      </p:ext>
    </p:extLst>
  </p:cSld>
  <p:clrMapOvr>
    <a:masterClrMapping/>
  </p:clrMapOvr>
  <mc:AlternateContent xmlns:mc="http://schemas.openxmlformats.org/markup-compatibility/2006" xmlns:p14="http://schemas.microsoft.com/office/powerpoint/2010/main">
    <mc:Choice Requires="p14">
      <p:transition spd="slow" p14:dur="2000" advTm="33356"/>
    </mc:Choice>
    <mc:Fallback xmlns="">
      <p:transition spd="slow" advTm="33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2.70833E-6 -3.7037E-6 L 2.70833E-6 0.09607 " pathEditMode="relative" rAng="0" ptsTypes="AA">
                                      <p:cBhvr>
                                        <p:cTn id="10" dur="2000" fill="hold"/>
                                        <p:tgtEl>
                                          <p:spTgt spid="11"/>
                                        </p:tgtEl>
                                        <p:attrNameLst>
                                          <p:attrName>ppt_x</p:attrName>
                                          <p:attrName>ppt_y</p:attrName>
                                        </p:attrNameLst>
                                      </p:cBhvr>
                                      <p:rCtr x="0" y="4792"/>
                                    </p:animMotion>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38"/>
                </p:tgtEl>
              </p:cMediaNode>
            </p:audio>
          </p:childTnLst>
        </p:cTn>
      </p:par>
    </p:tnLst>
    <p:bldLst>
      <p:bldP spid="11" grpId="0" animBg="1"/>
      <p:bldP spid="34" grpId="0" animBg="1"/>
      <p:bldP spid="36"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1458152-18E1-308A-58FE-915CAD291C51}"/>
              </a:ext>
            </a:extLst>
          </p:cNvPr>
          <p:cNvSpPr txBox="1"/>
          <p:nvPr/>
        </p:nvSpPr>
        <p:spPr>
          <a:xfrm>
            <a:off x="4588215" y="1308100"/>
            <a:ext cx="3015569" cy="830997"/>
          </a:xfrm>
          <a:prstGeom prst="rect">
            <a:avLst/>
          </a:prstGeom>
          <a:noFill/>
        </p:spPr>
        <p:txBody>
          <a:bodyPr wrap="none" rtlCol="0">
            <a:spAutoFit/>
          </a:bodyPr>
          <a:lstStyle/>
          <a:p>
            <a:r>
              <a:rPr lang="en-US" sz="4800" dirty="0">
                <a:solidFill>
                  <a:srgbClr val="242A30"/>
                </a:solidFill>
                <a:latin typeface="Georgia" panose="02040502050405020303" pitchFamily="18" charset="0"/>
              </a:rPr>
              <a:t>Subscribe.</a:t>
            </a:r>
          </a:p>
        </p:txBody>
      </p:sp>
      <p:sp>
        <p:nvSpPr>
          <p:cNvPr id="7" name="TextBox 6">
            <a:extLst>
              <a:ext uri="{FF2B5EF4-FFF2-40B4-BE49-F238E27FC236}">
                <a16:creationId xmlns:a16="http://schemas.microsoft.com/office/drawing/2014/main" id="{A9FC91E4-8E5A-C1A6-AEA2-F9BA116A5A6E}"/>
              </a:ext>
            </a:extLst>
          </p:cNvPr>
          <p:cNvSpPr txBox="1"/>
          <p:nvPr/>
        </p:nvSpPr>
        <p:spPr>
          <a:xfrm>
            <a:off x="5138044" y="2598003"/>
            <a:ext cx="1915909" cy="830997"/>
          </a:xfrm>
          <a:prstGeom prst="rect">
            <a:avLst/>
          </a:prstGeom>
          <a:noFill/>
        </p:spPr>
        <p:txBody>
          <a:bodyPr wrap="none" rtlCol="0">
            <a:spAutoFit/>
          </a:bodyPr>
          <a:lstStyle/>
          <a:p>
            <a:r>
              <a:rPr lang="en-US" sz="4800" dirty="0">
                <a:solidFill>
                  <a:srgbClr val="242A30"/>
                </a:solidFill>
                <a:latin typeface="Georgia" panose="02040502050405020303" pitchFamily="18" charset="0"/>
              </a:rPr>
              <a:t>Share.</a:t>
            </a:r>
          </a:p>
        </p:txBody>
      </p:sp>
      <p:sp>
        <p:nvSpPr>
          <p:cNvPr id="9" name="TextBox 8">
            <a:extLst>
              <a:ext uri="{FF2B5EF4-FFF2-40B4-BE49-F238E27FC236}">
                <a16:creationId xmlns:a16="http://schemas.microsoft.com/office/drawing/2014/main" id="{F031D0C2-1AB2-3958-5004-F6D44B9355BA}"/>
              </a:ext>
            </a:extLst>
          </p:cNvPr>
          <p:cNvSpPr txBox="1"/>
          <p:nvPr/>
        </p:nvSpPr>
        <p:spPr>
          <a:xfrm>
            <a:off x="5290328" y="3887906"/>
            <a:ext cx="1611339" cy="830997"/>
          </a:xfrm>
          <a:prstGeom prst="rect">
            <a:avLst/>
          </a:prstGeom>
          <a:noFill/>
        </p:spPr>
        <p:txBody>
          <a:bodyPr wrap="none" rtlCol="0">
            <a:spAutoFit/>
          </a:bodyPr>
          <a:lstStyle/>
          <a:p>
            <a:r>
              <a:rPr lang="en-US" sz="4800" dirty="0">
                <a:solidFill>
                  <a:srgbClr val="242A30"/>
                </a:solidFill>
                <a:latin typeface="Georgia" panose="02040502050405020303" pitchFamily="18" charset="0"/>
              </a:rPr>
              <a:t>Save.</a:t>
            </a:r>
          </a:p>
        </p:txBody>
      </p:sp>
      <p:pic>
        <p:nvPicPr>
          <p:cNvPr id="11" name="Audio 10">
            <a:hlinkClick r:id="" action="ppaction://media"/>
            <a:extLst>
              <a:ext uri="{FF2B5EF4-FFF2-40B4-BE49-F238E27FC236}">
                <a16:creationId xmlns:a16="http://schemas.microsoft.com/office/drawing/2014/main" id="{2225BA36-FFB8-33B4-CD7F-55B2015C0B22}"/>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161075" t="-161075" r="-161075" b="-161075"/>
          <a:stretch>
            <a:fillRect/>
          </a:stretch>
        </p:blipFill>
        <p:spPr>
          <a:xfrm>
            <a:off x="10052304" y="4718304"/>
            <a:ext cx="2057400" cy="2057400"/>
          </a:xfrm>
          <a:prstGeom prst="ellipse">
            <a:avLst/>
          </a:prstGeom>
        </p:spPr>
      </p:pic>
    </p:spTree>
    <p:custDataLst>
      <p:tags r:id="rId1"/>
    </p:custDataLst>
    <p:extLst>
      <p:ext uri="{BB962C8B-B14F-4D97-AF65-F5344CB8AC3E}">
        <p14:creationId xmlns:p14="http://schemas.microsoft.com/office/powerpoint/2010/main" val="2497562154"/>
      </p:ext>
    </p:extLst>
  </p:cSld>
  <p:clrMapOvr>
    <a:masterClrMapping/>
  </p:clrMapOvr>
  <mc:AlternateContent xmlns:mc="http://schemas.openxmlformats.org/markup-compatibility/2006" xmlns:p14="http://schemas.microsoft.com/office/powerpoint/2010/main">
    <mc:Choice Requires="p14">
      <p:transition spd="slow" p14:dur="2000" advTm="14168"/>
    </mc:Choice>
    <mc:Fallback xmlns="">
      <p:transition spd="slow" advTm="141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1000"/>
                                  </p:stCondLst>
                                  <p:childTnLst>
                                    <p:set>
                                      <p:cBhvr>
                                        <p:cTn id="13" dur="1" fill="hold">
                                          <p:stCondLst>
                                            <p:cond delay="0"/>
                                          </p:stCondLst>
                                        </p:cTn>
                                        <p:tgtEl>
                                          <p:spTgt spid="7"/>
                                        </p:tgtEl>
                                        <p:attrNameLst>
                                          <p:attrName>style.visibility</p:attrName>
                                        </p:attrNameLst>
                                      </p:cBhvr>
                                      <p:to>
                                        <p:strVal val="visible"/>
                                      </p:to>
                                    </p:set>
                                  </p:childTnLst>
                                </p:cTn>
                              </p:par>
                            </p:childTnLst>
                          </p:cTn>
                        </p:par>
                        <p:par>
                          <p:cTn id="14" fill="hold">
                            <p:stCondLst>
                              <p:cond delay="1000"/>
                            </p:stCondLst>
                            <p:childTnLst>
                              <p:par>
                                <p:cTn id="15" presetID="1" presetClass="entr" presetSubtype="0" fill="hold" grpId="0" nodeType="afterEffect">
                                  <p:stCondLst>
                                    <p:cond delay="100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11"/>
                </p:tgtEl>
              </p:cMediaNode>
            </p:audio>
          </p:childTnLst>
        </p:cTn>
      </p:par>
    </p:tnLst>
    <p:bldLst>
      <p:bldP spid="5" grpId="0"/>
      <p:bldP spid="7"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3|69|25|4.8|21.1|6.4|20.4|5|8.4"/>
</p:tagLst>
</file>

<file path=ppt/tags/tag2.xml><?xml version="1.0" encoding="utf-8"?>
<p:tagLst xmlns:a="http://schemas.openxmlformats.org/drawingml/2006/main" xmlns:r="http://schemas.openxmlformats.org/officeDocument/2006/relationships" xmlns:p="http://schemas.openxmlformats.org/presentationml/2006/main">
  <p:tag name="TIMING" val="|11.9|4.7|11.4|7.2|44.5"/>
</p:tagLst>
</file>

<file path=ppt/tags/tag3.xml><?xml version="1.0" encoding="utf-8"?>
<p:tagLst xmlns:a="http://schemas.openxmlformats.org/drawingml/2006/main" xmlns:r="http://schemas.openxmlformats.org/officeDocument/2006/relationships" xmlns:p="http://schemas.openxmlformats.org/presentationml/2006/main">
  <p:tag name="TIMING" val="|13.1|6.8|11.4|17.6"/>
</p:tagLst>
</file>

<file path=ppt/tags/tag4.xml><?xml version="1.0" encoding="utf-8"?>
<p:tagLst xmlns:a="http://schemas.openxmlformats.org/drawingml/2006/main" xmlns:r="http://schemas.openxmlformats.org/officeDocument/2006/relationships" xmlns:p="http://schemas.openxmlformats.org/presentationml/2006/main">
  <p:tag name="TIMING" val="|3.3|5.6|2"/>
</p:tagLst>
</file>

<file path=ppt/tags/tag5.xml><?xml version="1.0" encoding="utf-8"?>
<p:tagLst xmlns:a="http://schemas.openxmlformats.org/drawingml/2006/main" xmlns:r="http://schemas.openxmlformats.org/officeDocument/2006/relationships" xmlns:p="http://schemas.openxmlformats.org/presentationml/2006/main">
  <p:tag name="TIMING" val="|2.1|4.5|1.8"/>
</p:tagLst>
</file>

<file path=ppt/tags/tag6.xml><?xml version="1.0" encoding="utf-8"?>
<p:tagLst xmlns:a="http://schemas.openxmlformats.org/drawingml/2006/main" xmlns:r="http://schemas.openxmlformats.org/officeDocument/2006/relationships" xmlns:p="http://schemas.openxmlformats.org/presentationml/2006/main">
  <p:tag name="TIMING" val="|3.3|3|1.4"/>
</p:tagLst>
</file>

<file path=ppt/tags/tag7.xml><?xml version="1.0" encoding="utf-8"?>
<p:tagLst xmlns:a="http://schemas.openxmlformats.org/drawingml/2006/main" xmlns:r="http://schemas.openxmlformats.org/officeDocument/2006/relationships" xmlns:p="http://schemas.openxmlformats.org/presentationml/2006/main">
  <p:tag name="TIMING" val="|2|6.9|0.7|2.2"/>
</p:tagLst>
</file>

<file path=ppt/tags/tag8.xml><?xml version="1.0" encoding="utf-8"?>
<p:tagLst xmlns:a="http://schemas.openxmlformats.org/drawingml/2006/main" xmlns:r="http://schemas.openxmlformats.org/officeDocument/2006/relationships" xmlns:p="http://schemas.openxmlformats.org/presentationml/2006/main">
  <p:tag name="TIMING" val="|3.6"/>
</p:tagLst>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2011</TotalTime>
  <Words>1859</Words>
  <Application>Microsoft Office PowerPoint</Application>
  <PresentationFormat>Widescreen</PresentationFormat>
  <Paragraphs>117</Paragraphs>
  <Slides>9</Slides>
  <Notes>7</Notes>
  <HiddenSlides>0</HiddenSlides>
  <MMClips>9</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Sans Serif</vt:lpstr>
      <vt:lpstr>Aptos</vt:lpstr>
      <vt:lpstr>Arial</vt:lpstr>
      <vt:lpstr>Calibri</vt:lpstr>
      <vt:lpstr>Calibri Light</vt:lpstr>
      <vt:lpstr>Georgia</vt:lpstr>
      <vt:lpstr>Office 2013 - 2022 Theme</vt:lpstr>
      <vt:lpstr>USMLE STEP 2 CK Question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 Ricci</dc:creator>
  <cp:lastModifiedBy>Ricci, Samuel Louis</cp:lastModifiedBy>
  <cp:revision>10</cp:revision>
  <dcterms:created xsi:type="dcterms:W3CDTF">2026-10-07T15:33:38Z</dcterms:created>
  <dcterms:modified xsi:type="dcterms:W3CDTF">2026-10-14T18:28:00Z</dcterms:modified>
</cp:coreProperties>
</file>